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1"/>
    <p:sldId id="257" r:id="rId52"/>
    <p:sldId id="258" r:id="rId53"/>
    <p:sldId id="259" r:id="rId54"/>
    <p:sldId id="260" r:id="rId55"/>
    <p:sldId id="261" r:id="rId56"/>
    <p:sldId id="262" r:id="rId57"/>
    <p:sldId id="263" r:id="rId58"/>
    <p:sldId id="264" r:id="rId59"/>
    <p:sldId id="265" r:id="rId6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oper BT Bold" charset="1" panose="0208080404030B020404"/>
      <p:regular r:id="rId10"/>
    </p:embeddedFont>
    <p:embeddedFont>
      <p:font typeface="Cooper BT Bold Italics" charset="1" panose="0208080405030B090404"/>
      <p:regular r:id="rId11"/>
    </p:embeddedFont>
    <p:embeddedFont>
      <p:font typeface="Cooper BT Light" charset="1" panose="0208050304030B020404"/>
      <p:regular r:id="rId12"/>
    </p:embeddedFont>
    <p:embeddedFont>
      <p:font typeface="Cooper BT Light Italics" charset="1" panose="0208050304030B090404"/>
      <p:regular r:id="rId13"/>
    </p:embeddedFont>
    <p:embeddedFont>
      <p:font typeface="Cooper BT Medium" charset="1" panose="0208060305030B020404"/>
      <p:regular r:id="rId14"/>
    </p:embeddedFont>
    <p:embeddedFont>
      <p:font typeface="Cooper BT Medium Italics" charset="1" panose="0208060305030B090404"/>
      <p:regular r:id="rId15"/>
    </p:embeddedFont>
    <p:embeddedFont>
      <p:font typeface="Cooper BT Heavy" charset="1" panose="0208090404030B020404"/>
      <p:regular r:id="rId16"/>
    </p:embeddedFont>
    <p:embeddedFont>
      <p:font typeface="Cooper BT Heavy Italics" charset="1" panose="0208090405030B090404"/>
      <p:regular r:id="rId17"/>
    </p:embeddedFont>
    <p:embeddedFont>
      <p:font typeface="Garet" charset="1" panose="00000000000000000000"/>
      <p:regular r:id="rId18"/>
    </p:embeddedFont>
    <p:embeddedFont>
      <p:font typeface="Garet Bold" charset="1" panose="00000000000000000000"/>
      <p:regular r:id="rId19"/>
    </p:embeddedFont>
    <p:embeddedFont>
      <p:font typeface="Garet Italics" charset="1" panose="00000000000000000000"/>
      <p:regular r:id="rId20"/>
    </p:embeddedFont>
    <p:embeddedFont>
      <p:font typeface="Garet Bold Italics" charset="1" panose="00000000000000000000"/>
      <p:regular r:id="rId21"/>
    </p:embeddedFont>
    <p:embeddedFont>
      <p:font typeface="Garet Light" charset="1" panose="00000000000000000000"/>
      <p:regular r:id="rId22"/>
    </p:embeddedFont>
    <p:embeddedFont>
      <p:font typeface="Garet Ultra-Bold" charset="1" panose="00000000000000000000"/>
      <p:regular r:id="rId23"/>
    </p:embeddedFont>
    <p:embeddedFont>
      <p:font typeface="Garet Ultra-Bold Italics" charset="1" panose="00000000000000000000"/>
      <p:regular r:id="rId24"/>
    </p:embeddedFont>
    <p:embeddedFont>
      <p:font typeface="Garet Heavy" charset="1" panose="00000000000000000000"/>
      <p:regular r:id="rId25"/>
    </p:embeddedFont>
    <p:embeddedFont>
      <p:font typeface="Garet Heavy Italics" charset="1" panose="00000000000000000000"/>
      <p:regular r:id="rId26"/>
    </p:embeddedFont>
    <p:embeddedFont>
      <p:font typeface="Canva Sans" charset="1" panose="020B0503030501040103"/>
      <p:regular r:id="rId27"/>
    </p:embeddedFont>
    <p:embeddedFont>
      <p:font typeface="Canva Sans Bold" charset="1" panose="020B0803030501040103"/>
      <p:regular r:id="rId28"/>
    </p:embeddedFont>
    <p:embeddedFont>
      <p:font typeface="Canva Sans Italics" charset="1" panose="020B0503030501040103"/>
      <p:regular r:id="rId29"/>
    </p:embeddedFont>
    <p:embeddedFont>
      <p:font typeface="Canva Sans Bold Italics" charset="1" panose="020B0803030501040103"/>
      <p:regular r:id="rId30"/>
    </p:embeddedFont>
    <p:embeddedFont>
      <p:font typeface="Canva Sans Medium" charset="1" panose="020B0603030501040103"/>
      <p:regular r:id="rId31"/>
    </p:embeddedFont>
    <p:embeddedFont>
      <p:font typeface="Canva Sans Medium Italics" charset="1" panose="020B0603030501040103"/>
      <p:regular r:id="rId32"/>
    </p:embeddedFont>
    <p:embeddedFont>
      <p:font typeface="Montserrat" charset="1" panose="00000500000000000000"/>
      <p:regular r:id="rId33"/>
    </p:embeddedFont>
    <p:embeddedFont>
      <p:font typeface="Montserrat Bold" charset="1" panose="00000800000000000000"/>
      <p:regular r:id="rId34"/>
    </p:embeddedFont>
    <p:embeddedFont>
      <p:font typeface="Montserrat Italics" charset="1" panose="00000500000000000000"/>
      <p:regular r:id="rId35"/>
    </p:embeddedFont>
    <p:embeddedFont>
      <p:font typeface="Montserrat Bold Italics" charset="1" panose="00000800000000000000"/>
      <p:regular r:id="rId36"/>
    </p:embeddedFont>
    <p:embeddedFont>
      <p:font typeface="Montserrat Thin" charset="1" panose="00000300000000000000"/>
      <p:regular r:id="rId37"/>
    </p:embeddedFont>
    <p:embeddedFont>
      <p:font typeface="Montserrat Thin Italics" charset="1" panose="00000300000000000000"/>
      <p:regular r:id="rId38"/>
    </p:embeddedFont>
    <p:embeddedFont>
      <p:font typeface="Montserrat Extra-Light" charset="1" panose="00000300000000000000"/>
      <p:regular r:id="rId39"/>
    </p:embeddedFont>
    <p:embeddedFont>
      <p:font typeface="Montserrat Extra-Light Italics" charset="1" panose="00000300000000000000"/>
      <p:regular r:id="rId40"/>
    </p:embeddedFont>
    <p:embeddedFont>
      <p:font typeface="Montserrat Light" charset="1" panose="00000400000000000000"/>
      <p:regular r:id="rId41"/>
    </p:embeddedFont>
    <p:embeddedFont>
      <p:font typeface="Montserrat Light Italics" charset="1" panose="00000400000000000000"/>
      <p:regular r:id="rId42"/>
    </p:embeddedFont>
    <p:embeddedFont>
      <p:font typeface="Montserrat Medium" charset="1" panose="00000600000000000000"/>
      <p:regular r:id="rId43"/>
    </p:embeddedFont>
    <p:embeddedFont>
      <p:font typeface="Montserrat Medium Italics" charset="1" panose="00000600000000000000"/>
      <p:regular r:id="rId44"/>
    </p:embeddedFont>
    <p:embeddedFont>
      <p:font typeface="Montserrat Semi-Bold" charset="1" panose="00000700000000000000"/>
      <p:regular r:id="rId45"/>
    </p:embeddedFont>
    <p:embeddedFont>
      <p:font typeface="Montserrat Semi-Bold Italics" charset="1" panose="00000700000000000000"/>
      <p:regular r:id="rId46"/>
    </p:embeddedFont>
    <p:embeddedFont>
      <p:font typeface="Montserrat Ultra-Bold" charset="1" panose="00000900000000000000"/>
      <p:regular r:id="rId47"/>
    </p:embeddedFont>
    <p:embeddedFont>
      <p:font typeface="Montserrat Ultra-Bold Italics" charset="1" panose="00000900000000000000"/>
      <p:regular r:id="rId48"/>
    </p:embeddedFont>
    <p:embeddedFont>
      <p:font typeface="Montserrat Heavy" charset="1" panose="00000A00000000000000"/>
      <p:regular r:id="rId49"/>
    </p:embeddedFont>
    <p:embeddedFont>
      <p:font typeface="Montserrat Heavy Italics" charset="1" panose="00000A0000000000000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slides/slide1.xml" Type="http://schemas.openxmlformats.org/officeDocument/2006/relationships/slide"/><Relationship Id="rId52" Target="slides/slide2.xml" Type="http://schemas.openxmlformats.org/officeDocument/2006/relationships/slide"/><Relationship Id="rId53" Target="slides/slide3.xml" Type="http://schemas.openxmlformats.org/officeDocument/2006/relationships/slide"/><Relationship Id="rId54" Target="slides/slide4.xml" Type="http://schemas.openxmlformats.org/officeDocument/2006/relationships/slide"/><Relationship Id="rId55" Target="slides/slide5.xml" Type="http://schemas.openxmlformats.org/officeDocument/2006/relationships/slide"/><Relationship Id="rId56" Target="slides/slide6.xml" Type="http://schemas.openxmlformats.org/officeDocument/2006/relationships/slide"/><Relationship Id="rId57" Target="slides/slide7.xml" Type="http://schemas.openxmlformats.org/officeDocument/2006/relationships/slide"/><Relationship Id="rId58" Target="slides/slide8.xml" Type="http://schemas.openxmlformats.org/officeDocument/2006/relationships/slide"/><Relationship Id="rId59" Target="slides/slide9.xml" Type="http://schemas.openxmlformats.org/officeDocument/2006/relationships/slide"/><Relationship Id="rId6" Target="fonts/font6.fntdata" Type="http://schemas.openxmlformats.org/officeDocument/2006/relationships/font"/><Relationship Id="rId60" Target="slides/slide10.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E0D1"/>
        </a:solidFill>
      </p:bgPr>
    </p:bg>
    <p:spTree>
      <p:nvGrpSpPr>
        <p:cNvPr id="1" name=""/>
        <p:cNvGrpSpPr/>
        <p:nvPr/>
      </p:nvGrpSpPr>
      <p:grpSpPr>
        <a:xfrm>
          <a:off x="0" y="0"/>
          <a:ext cx="0" cy="0"/>
          <a:chOff x="0" y="0"/>
          <a:chExt cx="0" cy="0"/>
        </a:xfrm>
      </p:grpSpPr>
      <p:sp>
        <p:nvSpPr>
          <p:cNvPr name="TextBox 2" id="2"/>
          <p:cNvSpPr txBox="true"/>
          <p:nvPr/>
        </p:nvSpPr>
        <p:spPr>
          <a:xfrm rot="0">
            <a:off x="2766795" y="2671908"/>
            <a:ext cx="12737178" cy="1935434"/>
          </a:xfrm>
          <a:prstGeom prst="rect">
            <a:avLst/>
          </a:prstGeom>
        </p:spPr>
        <p:txBody>
          <a:bodyPr anchor="t" rtlCol="false" tIns="0" lIns="0" bIns="0" rIns="0">
            <a:spAutoFit/>
          </a:bodyPr>
          <a:lstStyle/>
          <a:p>
            <a:pPr algn="ctr">
              <a:lnSpc>
                <a:spcPts val="15195"/>
              </a:lnSpc>
            </a:pPr>
            <a:r>
              <a:rPr lang="en-US" sz="12987">
                <a:solidFill>
                  <a:srgbClr val="331C2C"/>
                </a:solidFill>
                <a:latin typeface="Cooper BT Bold"/>
              </a:rPr>
              <a:t>PROJECT 2</a:t>
            </a:r>
          </a:p>
        </p:txBody>
      </p:sp>
      <p:sp>
        <p:nvSpPr>
          <p:cNvPr name="Freeform 3" id="3"/>
          <p:cNvSpPr/>
          <p:nvPr/>
        </p:nvSpPr>
        <p:spPr>
          <a:xfrm flipH="false" flipV="false" rot="0">
            <a:off x="-1889093" y="-2025661"/>
            <a:ext cx="4010284" cy="5327672"/>
          </a:xfrm>
          <a:custGeom>
            <a:avLst/>
            <a:gdLst/>
            <a:ahLst/>
            <a:cxnLst/>
            <a:rect r="r" b="b" t="t" l="l"/>
            <a:pathLst>
              <a:path h="5327672" w="4010284">
                <a:moveTo>
                  <a:pt x="0" y="0"/>
                </a:moveTo>
                <a:lnTo>
                  <a:pt x="4010284" y="0"/>
                </a:lnTo>
                <a:lnTo>
                  <a:pt x="4010284" y="5327672"/>
                </a:lnTo>
                <a:lnTo>
                  <a:pt x="0" y="53276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746247">
            <a:off x="-1156514" y="5381726"/>
            <a:ext cx="6088034" cy="7200900"/>
          </a:xfrm>
          <a:custGeom>
            <a:avLst/>
            <a:gdLst/>
            <a:ahLst/>
            <a:cxnLst/>
            <a:rect r="r" b="b" t="t" l="l"/>
            <a:pathLst>
              <a:path h="7200900" w="6088034">
                <a:moveTo>
                  <a:pt x="0" y="0"/>
                </a:moveTo>
                <a:lnTo>
                  <a:pt x="6088034" y="0"/>
                </a:lnTo>
                <a:lnTo>
                  <a:pt x="6088034" y="7200900"/>
                </a:lnTo>
                <a:lnTo>
                  <a:pt x="0" y="7200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690362">
            <a:off x="12526631" y="-2276459"/>
            <a:ext cx="6088034" cy="7200900"/>
          </a:xfrm>
          <a:custGeom>
            <a:avLst/>
            <a:gdLst/>
            <a:ahLst/>
            <a:cxnLst/>
            <a:rect r="r" b="b" t="t" l="l"/>
            <a:pathLst>
              <a:path h="7200900" w="6088034">
                <a:moveTo>
                  <a:pt x="0" y="0"/>
                </a:moveTo>
                <a:lnTo>
                  <a:pt x="6088034" y="0"/>
                </a:lnTo>
                <a:lnTo>
                  <a:pt x="6088034" y="7200900"/>
                </a:lnTo>
                <a:lnTo>
                  <a:pt x="0" y="7200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0659771">
            <a:off x="16282858" y="6968873"/>
            <a:ext cx="4010284" cy="5327672"/>
          </a:xfrm>
          <a:custGeom>
            <a:avLst/>
            <a:gdLst/>
            <a:ahLst/>
            <a:cxnLst/>
            <a:rect r="r" b="b" t="t" l="l"/>
            <a:pathLst>
              <a:path h="5327672" w="4010284">
                <a:moveTo>
                  <a:pt x="0" y="0"/>
                </a:moveTo>
                <a:lnTo>
                  <a:pt x="4010284" y="0"/>
                </a:lnTo>
                <a:lnTo>
                  <a:pt x="4010284" y="5327672"/>
                </a:lnTo>
                <a:lnTo>
                  <a:pt x="0" y="53276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766795" y="9213609"/>
            <a:ext cx="12871593" cy="762000"/>
          </a:xfrm>
          <a:prstGeom prst="rect">
            <a:avLst/>
          </a:prstGeom>
        </p:spPr>
        <p:txBody>
          <a:bodyPr anchor="t" rtlCol="false" tIns="0" lIns="0" bIns="0" rIns="0">
            <a:spAutoFit/>
          </a:bodyPr>
          <a:lstStyle/>
          <a:p>
            <a:pPr algn="ctr">
              <a:lnSpc>
                <a:spcPts val="6299"/>
              </a:lnSpc>
            </a:pPr>
            <a:r>
              <a:rPr lang="en-US" sz="4500">
                <a:solidFill>
                  <a:srgbClr val="331C2C"/>
                </a:solidFill>
                <a:latin typeface="Cooper BT Bold"/>
              </a:rPr>
              <a:t>Presented By : Lakshmi Dharshini M</a:t>
            </a:r>
          </a:p>
        </p:txBody>
      </p:sp>
      <p:sp>
        <p:nvSpPr>
          <p:cNvPr name="TextBox 8" id="8"/>
          <p:cNvSpPr txBox="true"/>
          <p:nvPr/>
        </p:nvSpPr>
        <p:spPr>
          <a:xfrm rot="0">
            <a:off x="2766795" y="5029200"/>
            <a:ext cx="12871593" cy="2095501"/>
          </a:xfrm>
          <a:prstGeom prst="rect">
            <a:avLst/>
          </a:prstGeom>
        </p:spPr>
        <p:txBody>
          <a:bodyPr anchor="t" rtlCol="false" tIns="0" lIns="0" bIns="0" rIns="0">
            <a:spAutoFit/>
          </a:bodyPr>
          <a:lstStyle/>
          <a:p>
            <a:pPr algn="ctr">
              <a:lnSpc>
                <a:spcPts val="8399"/>
              </a:lnSpc>
            </a:pPr>
            <a:r>
              <a:rPr lang="en-US" sz="5999">
                <a:solidFill>
                  <a:srgbClr val="331C2C"/>
                </a:solidFill>
                <a:latin typeface="Cooper BT Bold"/>
              </a:rPr>
              <a:t>Data Acquisition &amp; Data Wrangling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E0D1"/>
        </a:solidFill>
      </p:bgPr>
    </p:bg>
    <p:spTree>
      <p:nvGrpSpPr>
        <p:cNvPr id="1" name=""/>
        <p:cNvGrpSpPr/>
        <p:nvPr/>
      </p:nvGrpSpPr>
      <p:grpSpPr>
        <a:xfrm>
          <a:off x="0" y="0"/>
          <a:ext cx="0" cy="0"/>
          <a:chOff x="0" y="0"/>
          <a:chExt cx="0" cy="0"/>
        </a:xfrm>
      </p:grpSpPr>
      <p:sp>
        <p:nvSpPr>
          <p:cNvPr name="TextBox 2" id="2"/>
          <p:cNvSpPr txBox="true"/>
          <p:nvPr/>
        </p:nvSpPr>
        <p:spPr>
          <a:xfrm rot="0">
            <a:off x="2775411" y="3921589"/>
            <a:ext cx="12737178" cy="2224977"/>
          </a:xfrm>
          <a:prstGeom prst="rect">
            <a:avLst/>
          </a:prstGeom>
        </p:spPr>
        <p:txBody>
          <a:bodyPr anchor="t" rtlCol="false" tIns="0" lIns="0" bIns="0" rIns="0">
            <a:spAutoFit/>
          </a:bodyPr>
          <a:lstStyle/>
          <a:p>
            <a:pPr algn="ctr">
              <a:lnSpc>
                <a:spcPts val="18183"/>
              </a:lnSpc>
            </a:pPr>
            <a:r>
              <a:rPr lang="en-US" sz="12987">
                <a:solidFill>
                  <a:srgbClr val="331C2C"/>
                </a:solidFill>
                <a:latin typeface="Cooper BT Bold"/>
              </a:rPr>
              <a:t>THANK YOU</a:t>
            </a:r>
          </a:p>
        </p:txBody>
      </p:sp>
      <p:sp>
        <p:nvSpPr>
          <p:cNvPr name="Freeform 3" id="3"/>
          <p:cNvSpPr/>
          <p:nvPr/>
        </p:nvSpPr>
        <p:spPr>
          <a:xfrm flipH="false" flipV="false" rot="-10690362">
            <a:off x="12526631" y="-2276459"/>
            <a:ext cx="6088034" cy="7200900"/>
          </a:xfrm>
          <a:custGeom>
            <a:avLst/>
            <a:gdLst/>
            <a:ahLst/>
            <a:cxnLst/>
            <a:rect r="r" b="b" t="t" l="l"/>
            <a:pathLst>
              <a:path h="7200900" w="6088034">
                <a:moveTo>
                  <a:pt x="0" y="0"/>
                </a:moveTo>
                <a:lnTo>
                  <a:pt x="6088034" y="0"/>
                </a:lnTo>
                <a:lnTo>
                  <a:pt x="6088034"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746247">
            <a:off x="-1156514" y="5381726"/>
            <a:ext cx="6088034" cy="7200900"/>
          </a:xfrm>
          <a:custGeom>
            <a:avLst/>
            <a:gdLst/>
            <a:ahLst/>
            <a:cxnLst/>
            <a:rect r="r" b="b" t="t" l="l"/>
            <a:pathLst>
              <a:path h="7200900" w="6088034">
                <a:moveTo>
                  <a:pt x="0" y="0"/>
                </a:moveTo>
                <a:lnTo>
                  <a:pt x="6088034" y="0"/>
                </a:lnTo>
                <a:lnTo>
                  <a:pt x="6088034"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89093" y="-2025661"/>
            <a:ext cx="4010284" cy="5327672"/>
          </a:xfrm>
          <a:custGeom>
            <a:avLst/>
            <a:gdLst/>
            <a:ahLst/>
            <a:cxnLst/>
            <a:rect r="r" b="b" t="t" l="l"/>
            <a:pathLst>
              <a:path h="5327672" w="4010284">
                <a:moveTo>
                  <a:pt x="0" y="0"/>
                </a:moveTo>
                <a:lnTo>
                  <a:pt x="4010284" y="0"/>
                </a:lnTo>
                <a:lnTo>
                  <a:pt x="4010284" y="5327672"/>
                </a:lnTo>
                <a:lnTo>
                  <a:pt x="0" y="53276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0659771">
            <a:off x="16282858" y="6968873"/>
            <a:ext cx="4010284" cy="5327672"/>
          </a:xfrm>
          <a:custGeom>
            <a:avLst/>
            <a:gdLst/>
            <a:ahLst/>
            <a:cxnLst/>
            <a:rect r="r" b="b" t="t" l="l"/>
            <a:pathLst>
              <a:path h="5327672" w="4010284">
                <a:moveTo>
                  <a:pt x="0" y="0"/>
                </a:moveTo>
                <a:lnTo>
                  <a:pt x="4010284" y="0"/>
                </a:lnTo>
                <a:lnTo>
                  <a:pt x="4010284" y="5327672"/>
                </a:lnTo>
                <a:lnTo>
                  <a:pt x="0" y="53276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E0D1"/>
        </a:solidFill>
      </p:bgPr>
    </p:bg>
    <p:spTree>
      <p:nvGrpSpPr>
        <p:cNvPr id="1" name=""/>
        <p:cNvGrpSpPr/>
        <p:nvPr/>
      </p:nvGrpSpPr>
      <p:grpSpPr>
        <a:xfrm>
          <a:off x="0" y="0"/>
          <a:ext cx="0" cy="0"/>
          <a:chOff x="0" y="0"/>
          <a:chExt cx="0" cy="0"/>
        </a:xfrm>
      </p:grpSpPr>
      <p:sp>
        <p:nvSpPr>
          <p:cNvPr name="TextBox 2" id="2"/>
          <p:cNvSpPr txBox="true"/>
          <p:nvPr/>
        </p:nvSpPr>
        <p:spPr>
          <a:xfrm rot="0">
            <a:off x="2553980" y="895350"/>
            <a:ext cx="13180039" cy="1204191"/>
          </a:xfrm>
          <a:prstGeom prst="rect">
            <a:avLst/>
          </a:prstGeom>
        </p:spPr>
        <p:txBody>
          <a:bodyPr anchor="t" rtlCol="false" tIns="0" lIns="0" bIns="0" rIns="0">
            <a:spAutoFit/>
          </a:bodyPr>
          <a:lstStyle/>
          <a:p>
            <a:pPr algn="ctr">
              <a:lnSpc>
                <a:spcPts val="9799"/>
              </a:lnSpc>
            </a:pPr>
            <a:r>
              <a:rPr lang="en-US" sz="6999">
                <a:solidFill>
                  <a:srgbClr val="331C2C"/>
                </a:solidFill>
                <a:latin typeface="Cooper BT Bold"/>
              </a:rPr>
              <a:t>OVERVIEW</a:t>
            </a:r>
          </a:p>
        </p:txBody>
      </p:sp>
      <p:sp>
        <p:nvSpPr>
          <p:cNvPr name="Freeform 3" id="3"/>
          <p:cNvSpPr/>
          <p:nvPr/>
        </p:nvSpPr>
        <p:spPr>
          <a:xfrm flipH="false" flipV="false" rot="10659771">
            <a:off x="16939064" y="7804610"/>
            <a:ext cx="3371126" cy="4478549"/>
          </a:xfrm>
          <a:custGeom>
            <a:avLst/>
            <a:gdLst/>
            <a:ahLst/>
            <a:cxnLst/>
            <a:rect r="r" b="b" t="t" l="l"/>
            <a:pathLst>
              <a:path h="4478549" w="3371126">
                <a:moveTo>
                  <a:pt x="0" y="0"/>
                </a:moveTo>
                <a:lnTo>
                  <a:pt x="3371126" y="0"/>
                </a:lnTo>
                <a:lnTo>
                  <a:pt x="3371126" y="4478549"/>
                </a:lnTo>
                <a:lnTo>
                  <a:pt x="0" y="44785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479430" y="8470436"/>
            <a:ext cx="1193520" cy="1159060"/>
            <a:chOff x="0" y="0"/>
            <a:chExt cx="1591360" cy="1545414"/>
          </a:xfrm>
        </p:grpSpPr>
        <p:grpSp>
          <p:nvGrpSpPr>
            <p:cNvPr name="Group 5" id="5"/>
            <p:cNvGrpSpPr/>
            <p:nvPr/>
          </p:nvGrpSpPr>
          <p:grpSpPr>
            <a:xfrm rot="0">
              <a:off x="22973" y="0"/>
              <a:ext cx="1545414" cy="154541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B3C0"/>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0" y="209522"/>
              <a:ext cx="1591360" cy="1076140"/>
            </a:xfrm>
            <a:prstGeom prst="rect">
              <a:avLst/>
            </a:prstGeom>
          </p:spPr>
          <p:txBody>
            <a:bodyPr anchor="t" rtlCol="false" tIns="0" lIns="0" bIns="0" rIns="0">
              <a:spAutoFit/>
            </a:bodyPr>
            <a:lstStyle/>
            <a:p>
              <a:pPr algn="ctr">
                <a:lnSpc>
                  <a:spcPts val="6790"/>
                </a:lnSpc>
              </a:pPr>
              <a:r>
                <a:rPr lang="en-US" sz="4850">
                  <a:solidFill>
                    <a:srgbClr val="331C2C"/>
                  </a:solidFill>
                  <a:latin typeface="Cooper BT Bold"/>
                </a:rPr>
                <a:t>1</a:t>
              </a:r>
            </a:p>
          </p:txBody>
        </p:sp>
      </p:grpSp>
      <p:sp>
        <p:nvSpPr>
          <p:cNvPr name="TextBox 9" id="9"/>
          <p:cNvSpPr txBox="true"/>
          <p:nvPr/>
        </p:nvSpPr>
        <p:spPr>
          <a:xfrm rot="0">
            <a:off x="1077022" y="4197979"/>
            <a:ext cx="16133957" cy="2601595"/>
          </a:xfrm>
          <a:prstGeom prst="rect">
            <a:avLst/>
          </a:prstGeom>
        </p:spPr>
        <p:txBody>
          <a:bodyPr anchor="t" rtlCol="false" tIns="0" lIns="0" bIns="0" rIns="0">
            <a:spAutoFit/>
          </a:bodyPr>
          <a:lstStyle/>
          <a:p>
            <a:pPr algn="just">
              <a:lnSpc>
                <a:spcPts val="5179"/>
              </a:lnSpc>
            </a:pPr>
            <a:r>
              <a:rPr lang="en-US" sz="3699">
                <a:solidFill>
                  <a:srgbClr val="331C2C"/>
                </a:solidFill>
                <a:latin typeface="Cooper BT Bold"/>
              </a:rPr>
              <a:t>Purpose of this project is to understand the techniques of data acquisition and data wrangling with the help of Pandas and Numpy.  In this project a person can understand the techniques of acquiring and handling the data as simple as possible.</a:t>
            </a:r>
          </a:p>
        </p:txBody>
      </p:sp>
      <p:sp>
        <p:nvSpPr>
          <p:cNvPr name="Freeform 10" id="10"/>
          <p:cNvSpPr/>
          <p:nvPr/>
        </p:nvSpPr>
        <p:spPr>
          <a:xfrm flipH="false" flipV="false" rot="-10690362">
            <a:off x="14516937" y="-1346836"/>
            <a:ext cx="4134546" cy="4890324"/>
          </a:xfrm>
          <a:custGeom>
            <a:avLst/>
            <a:gdLst/>
            <a:ahLst/>
            <a:cxnLst/>
            <a:rect r="r" b="b" t="t" l="l"/>
            <a:pathLst>
              <a:path h="4890324" w="4134546">
                <a:moveTo>
                  <a:pt x="0" y="0"/>
                </a:moveTo>
                <a:lnTo>
                  <a:pt x="4134546" y="0"/>
                </a:lnTo>
                <a:lnTo>
                  <a:pt x="4134546" y="4890323"/>
                </a:lnTo>
                <a:lnTo>
                  <a:pt x="0" y="48903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665646">
            <a:off x="-607849" y="7151772"/>
            <a:ext cx="4135775" cy="4891777"/>
          </a:xfrm>
          <a:custGeom>
            <a:avLst/>
            <a:gdLst/>
            <a:ahLst/>
            <a:cxnLst/>
            <a:rect r="r" b="b" t="t" l="l"/>
            <a:pathLst>
              <a:path h="4891777" w="4135775">
                <a:moveTo>
                  <a:pt x="0" y="0"/>
                </a:moveTo>
                <a:lnTo>
                  <a:pt x="4135775" y="0"/>
                </a:lnTo>
                <a:lnTo>
                  <a:pt x="4135775" y="4891776"/>
                </a:lnTo>
                <a:lnTo>
                  <a:pt x="0" y="48917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889093" y="-1787536"/>
            <a:ext cx="3105152" cy="4125202"/>
          </a:xfrm>
          <a:custGeom>
            <a:avLst/>
            <a:gdLst/>
            <a:ahLst/>
            <a:cxnLst/>
            <a:rect r="r" b="b" t="t" l="l"/>
            <a:pathLst>
              <a:path h="4125202" w="3105152">
                <a:moveTo>
                  <a:pt x="0" y="0"/>
                </a:moveTo>
                <a:lnTo>
                  <a:pt x="3105152" y="0"/>
                </a:lnTo>
                <a:lnTo>
                  <a:pt x="3105152" y="4125202"/>
                </a:lnTo>
                <a:lnTo>
                  <a:pt x="0" y="41252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E0D1"/>
        </a:solidFill>
      </p:bgPr>
    </p:bg>
    <p:spTree>
      <p:nvGrpSpPr>
        <p:cNvPr id="1" name=""/>
        <p:cNvGrpSpPr/>
        <p:nvPr/>
      </p:nvGrpSpPr>
      <p:grpSpPr>
        <a:xfrm>
          <a:off x="0" y="0"/>
          <a:ext cx="0" cy="0"/>
          <a:chOff x="0" y="0"/>
          <a:chExt cx="0" cy="0"/>
        </a:xfrm>
      </p:grpSpPr>
      <p:sp>
        <p:nvSpPr>
          <p:cNvPr name="TextBox 2" id="2"/>
          <p:cNvSpPr txBox="true"/>
          <p:nvPr/>
        </p:nvSpPr>
        <p:spPr>
          <a:xfrm rot="0">
            <a:off x="1774110" y="4016791"/>
            <a:ext cx="14705320" cy="2970393"/>
          </a:xfrm>
          <a:prstGeom prst="rect">
            <a:avLst/>
          </a:prstGeom>
        </p:spPr>
        <p:txBody>
          <a:bodyPr anchor="t" rtlCol="false" tIns="0" lIns="0" bIns="0" rIns="0">
            <a:spAutoFit/>
          </a:bodyPr>
          <a:lstStyle/>
          <a:p>
            <a:pPr algn="l">
              <a:lnSpc>
                <a:spcPts val="5852"/>
              </a:lnSpc>
            </a:pPr>
            <a:r>
              <a:rPr lang="en-US" sz="4180">
                <a:solidFill>
                  <a:srgbClr val="331C2C"/>
                </a:solidFill>
                <a:latin typeface="Cooper BT Bold"/>
              </a:rPr>
              <a:t>The datasets have many ambiguities. You must identify those and apply different data-wrangling techniques to get a dataset for further usage.</a:t>
            </a:r>
          </a:p>
          <a:p>
            <a:pPr algn="just">
              <a:lnSpc>
                <a:spcPts val="5852"/>
              </a:lnSpc>
            </a:pPr>
          </a:p>
        </p:txBody>
      </p:sp>
      <p:sp>
        <p:nvSpPr>
          <p:cNvPr name="TextBox 3" id="3"/>
          <p:cNvSpPr txBox="true"/>
          <p:nvPr/>
        </p:nvSpPr>
        <p:spPr>
          <a:xfrm rot="0">
            <a:off x="2553980" y="895350"/>
            <a:ext cx="13180039" cy="1203325"/>
          </a:xfrm>
          <a:prstGeom prst="rect">
            <a:avLst/>
          </a:prstGeom>
        </p:spPr>
        <p:txBody>
          <a:bodyPr anchor="t" rtlCol="false" tIns="0" lIns="0" bIns="0" rIns="0">
            <a:spAutoFit/>
          </a:bodyPr>
          <a:lstStyle/>
          <a:p>
            <a:pPr algn="ctr">
              <a:lnSpc>
                <a:spcPts val="9799"/>
              </a:lnSpc>
            </a:pPr>
            <a:r>
              <a:rPr lang="en-US" sz="6999">
                <a:solidFill>
                  <a:srgbClr val="331C2C"/>
                </a:solidFill>
                <a:latin typeface="Cooper BT Bold"/>
              </a:rPr>
              <a:t>PROBLEM STATEMENT</a:t>
            </a:r>
          </a:p>
        </p:txBody>
      </p:sp>
      <p:sp>
        <p:nvSpPr>
          <p:cNvPr name="Freeform 4" id="4"/>
          <p:cNvSpPr/>
          <p:nvPr/>
        </p:nvSpPr>
        <p:spPr>
          <a:xfrm flipH="false" flipV="false" rot="10659771">
            <a:off x="16939064" y="7804610"/>
            <a:ext cx="3371126" cy="4478549"/>
          </a:xfrm>
          <a:custGeom>
            <a:avLst/>
            <a:gdLst/>
            <a:ahLst/>
            <a:cxnLst/>
            <a:rect r="r" b="b" t="t" l="l"/>
            <a:pathLst>
              <a:path h="4478549" w="3371126">
                <a:moveTo>
                  <a:pt x="0" y="0"/>
                </a:moveTo>
                <a:lnTo>
                  <a:pt x="3371126" y="0"/>
                </a:lnTo>
                <a:lnTo>
                  <a:pt x="3371126" y="4478549"/>
                </a:lnTo>
                <a:lnTo>
                  <a:pt x="0" y="44785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6479430" y="8470436"/>
            <a:ext cx="1193520" cy="1159060"/>
            <a:chOff x="0" y="0"/>
            <a:chExt cx="1591360" cy="1545414"/>
          </a:xfrm>
        </p:grpSpPr>
        <p:grpSp>
          <p:nvGrpSpPr>
            <p:cNvPr name="Group 6" id="6"/>
            <p:cNvGrpSpPr/>
            <p:nvPr/>
          </p:nvGrpSpPr>
          <p:grpSpPr>
            <a:xfrm rot="0">
              <a:off x="22973" y="0"/>
              <a:ext cx="1545414" cy="154541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B3C0"/>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209522"/>
              <a:ext cx="1591360" cy="1076140"/>
            </a:xfrm>
            <a:prstGeom prst="rect">
              <a:avLst/>
            </a:prstGeom>
          </p:spPr>
          <p:txBody>
            <a:bodyPr anchor="t" rtlCol="false" tIns="0" lIns="0" bIns="0" rIns="0">
              <a:spAutoFit/>
            </a:bodyPr>
            <a:lstStyle/>
            <a:p>
              <a:pPr algn="ctr">
                <a:lnSpc>
                  <a:spcPts val="6790"/>
                </a:lnSpc>
              </a:pPr>
              <a:r>
                <a:rPr lang="en-US" sz="4850">
                  <a:solidFill>
                    <a:srgbClr val="331C2C"/>
                  </a:solidFill>
                  <a:latin typeface="Cooper BT Bold"/>
                </a:rPr>
                <a:t>2</a:t>
              </a:r>
            </a:p>
          </p:txBody>
        </p:sp>
      </p:grpSp>
      <p:sp>
        <p:nvSpPr>
          <p:cNvPr name="Freeform 10" id="10"/>
          <p:cNvSpPr/>
          <p:nvPr/>
        </p:nvSpPr>
        <p:spPr>
          <a:xfrm flipH="false" flipV="false" rot="-10690362">
            <a:off x="14516937" y="-1346836"/>
            <a:ext cx="4134546" cy="4890324"/>
          </a:xfrm>
          <a:custGeom>
            <a:avLst/>
            <a:gdLst/>
            <a:ahLst/>
            <a:cxnLst/>
            <a:rect r="r" b="b" t="t" l="l"/>
            <a:pathLst>
              <a:path h="4890324" w="4134546">
                <a:moveTo>
                  <a:pt x="0" y="0"/>
                </a:moveTo>
                <a:lnTo>
                  <a:pt x="4134546" y="0"/>
                </a:lnTo>
                <a:lnTo>
                  <a:pt x="4134546" y="4890323"/>
                </a:lnTo>
                <a:lnTo>
                  <a:pt x="0" y="48903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889093" y="-1787536"/>
            <a:ext cx="3105152" cy="4125202"/>
          </a:xfrm>
          <a:custGeom>
            <a:avLst/>
            <a:gdLst/>
            <a:ahLst/>
            <a:cxnLst/>
            <a:rect r="r" b="b" t="t" l="l"/>
            <a:pathLst>
              <a:path h="4125202" w="3105152">
                <a:moveTo>
                  <a:pt x="0" y="0"/>
                </a:moveTo>
                <a:lnTo>
                  <a:pt x="3105152" y="0"/>
                </a:lnTo>
                <a:lnTo>
                  <a:pt x="3105152" y="4125202"/>
                </a:lnTo>
                <a:lnTo>
                  <a:pt x="0" y="41252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665646">
            <a:off x="-607849" y="7151772"/>
            <a:ext cx="4135775" cy="4891777"/>
          </a:xfrm>
          <a:custGeom>
            <a:avLst/>
            <a:gdLst/>
            <a:ahLst/>
            <a:cxnLst/>
            <a:rect r="r" b="b" t="t" l="l"/>
            <a:pathLst>
              <a:path h="4891777" w="4135775">
                <a:moveTo>
                  <a:pt x="0" y="0"/>
                </a:moveTo>
                <a:lnTo>
                  <a:pt x="4135775" y="0"/>
                </a:lnTo>
                <a:lnTo>
                  <a:pt x="4135775" y="4891776"/>
                </a:lnTo>
                <a:lnTo>
                  <a:pt x="0" y="48917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E0D1"/>
        </a:solidFill>
      </p:bgPr>
    </p:bg>
    <p:spTree>
      <p:nvGrpSpPr>
        <p:cNvPr id="1" name=""/>
        <p:cNvGrpSpPr/>
        <p:nvPr/>
      </p:nvGrpSpPr>
      <p:grpSpPr>
        <a:xfrm>
          <a:off x="0" y="0"/>
          <a:ext cx="0" cy="0"/>
          <a:chOff x="0" y="0"/>
          <a:chExt cx="0" cy="0"/>
        </a:xfrm>
      </p:grpSpPr>
      <p:sp>
        <p:nvSpPr>
          <p:cNvPr name="TextBox 2" id="2"/>
          <p:cNvSpPr txBox="true"/>
          <p:nvPr/>
        </p:nvSpPr>
        <p:spPr>
          <a:xfrm rot="0">
            <a:off x="1028700" y="895350"/>
            <a:ext cx="16230600" cy="2441575"/>
          </a:xfrm>
          <a:prstGeom prst="rect">
            <a:avLst/>
          </a:prstGeom>
        </p:spPr>
        <p:txBody>
          <a:bodyPr anchor="t" rtlCol="false" tIns="0" lIns="0" bIns="0" rIns="0">
            <a:spAutoFit/>
          </a:bodyPr>
          <a:lstStyle/>
          <a:p>
            <a:pPr algn="ctr">
              <a:lnSpc>
                <a:spcPts val="9799"/>
              </a:lnSpc>
            </a:pPr>
            <a:r>
              <a:rPr lang="en-US" sz="6999">
                <a:solidFill>
                  <a:srgbClr val="331C2C"/>
                </a:solidFill>
                <a:latin typeface="Cooper BT Bold"/>
              </a:rPr>
              <a:t>METHODOLOGY</a:t>
            </a:r>
          </a:p>
          <a:p>
            <a:pPr algn="ctr">
              <a:lnSpc>
                <a:spcPts val="9799"/>
              </a:lnSpc>
            </a:pPr>
          </a:p>
        </p:txBody>
      </p:sp>
      <p:grpSp>
        <p:nvGrpSpPr>
          <p:cNvPr name="Group 3" id="3"/>
          <p:cNvGrpSpPr/>
          <p:nvPr/>
        </p:nvGrpSpPr>
        <p:grpSpPr>
          <a:xfrm rot="0">
            <a:off x="1742835" y="2555220"/>
            <a:ext cx="1105361" cy="110536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1C2C"/>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742835" y="2629342"/>
            <a:ext cx="1105361" cy="868573"/>
          </a:xfrm>
          <a:prstGeom prst="rect">
            <a:avLst/>
          </a:prstGeom>
        </p:spPr>
        <p:txBody>
          <a:bodyPr anchor="t" rtlCol="false" tIns="0" lIns="0" bIns="0" rIns="0">
            <a:spAutoFit/>
          </a:bodyPr>
          <a:lstStyle/>
          <a:p>
            <a:pPr algn="ctr">
              <a:lnSpc>
                <a:spcPts val="7048"/>
              </a:lnSpc>
            </a:pPr>
            <a:r>
              <a:rPr lang="en-US" sz="5034">
                <a:solidFill>
                  <a:srgbClr val="EDE0D1"/>
                </a:solidFill>
                <a:latin typeface="Cooper BT Bold"/>
              </a:rPr>
              <a:t>1</a:t>
            </a:r>
          </a:p>
        </p:txBody>
      </p:sp>
      <p:grpSp>
        <p:nvGrpSpPr>
          <p:cNvPr name="Group 7" id="7"/>
          <p:cNvGrpSpPr/>
          <p:nvPr/>
        </p:nvGrpSpPr>
        <p:grpSpPr>
          <a:xfrm rot="0">
            <a:off x="1742835" y="4060400"/>
            <a:ext cx="1105361" cy="1105361"/>
            <a:chOff x="0" y="0"/>
            <a:chExt cx="1473815" cy="1473815"/>
          </a:xfrm>
        </p:grpSpPr>
        <p:grpSp>
          <p:nvGrpSpPr>
            <p:cNvPr name="Group 8" id="8"/>
            <p:cNvGrpSpPr/>
            <p:nvPr/>
          </p:nvGrpSpPr>
          <p:grpSpPr>
            <a:xfrm rot="0">
              <a:off x="0" y="0"/>
              <a:ext cx="1473815" cy="147381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1C2C"/>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102676"/>
              <a:ext cx="1473815" cy="1117405"/>
            </a:xfrm>
            <a:prstGeom prst="rect">
              <a:avLst/>
            </a:prstGeom>
          </p:spPr>
          <p:txBody>
            <a:bodyPr anchor="t" rtlCol="false" tIns="0" lIns="0" bIns="0" rIns="0">
              <a:spAutoFit/>
            </a:bodyPr>
            <a:lstStyle/>
            <a:p>
              <a:pPr algn="ctr">
                <a:lnSpc>
                  <a:spcPts val="7048"/>
                </a:lnSpc>
              </a:pPr>
              <a:r>
                <a:rPr lang="en-US" sz="5034">
                  <a:solidFill>
                    <a:srgbClr val="EDE0D1"/>
                  </a:solidFill>
                  <a:latin typeface="Cooper BT Bold"/>
                </a:rPr>
                <a:t>2</a:t>
              </a:r>
            </a:p>
          </p:txBody>
        </p:sp>
      </p:grpSp>
      <p:grpSp>
        <p:nvGrpSpPr>
          <p:cNvPr name="Group 12" id="12"/>
          <p:cNvGrpSpPr/>
          <p:nvPr/>
        </p:nvGrpSpPr>
        <p:grpSpPr>
          <a:xfrm rot="0">
            <a:off x="1742835" y="5562915"/>
            <a:ext cx="1105361" cy="110536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1C2C"/>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742835" y="5637037"/>
            <a:ext cx="1105361" cy="868573"/>
          </a:xfrm>
          <a:prstGeom prst="rect">
            <a:avLst/>
          </a:prstGeom>
        </p:spPr>
        <p:txBody>
          <a:bodyPr anchor="t" rtlCol="false" tIns="0" lIns="0" bIns="0" rIns="0">
            <a:spAutoFit/>
          </a:bodyPr>
          <a:lstStyle/>
          <a:p>
            <a:pPr algn="ctr">
              <a:lnSpc>
                <a:spcPts val="7048"/>
              </a:lnSpc>
            </a:pPr>
            <a:r>
              <a:rPr lang="en-US" sz="5034">
                <a:solidFill>
                  <a:srgbClr val="EDE0D1"/>
                </a:solidFill>
                <a:latin typeface="Cooper BT Bold"/>
              </a:rPr>
              <a:t>3</a:t>
            </a:r>
          </a:p>
        </p:txBody>
      </p:sp>
      <p:sp>
        <p:nvSpPr>
          <p:cNvPr name="TextBox 16" id="16"/>
          <p:cNvSpPr txBox="true"/>
          <p:nvPr/>
        </p:nvSpPr>
        <p:spPr>
          <a:xfrm rot="0">
            <a:off x="3026608" y="2745020"/>
            <a:ext cx="14232692" cy="696272"/>
          </a:xfrm>
          <a:prstGeom prst="rect">
            <a:avLst/>
          </a:prstGeom>
        </p:spPr>
        <p:txBody>
          <a:bodyPr anchor="t" rtlCol="false" tIns="0" lIns="0" bIns="0" rIns="0">
            <a:spAutoFit/>
          </a:bodyPr>
          <a:lstStyle/>
          <a:p>
            <a:pPr algn="l">
              <a:lnSpc>
                <a:spcPts val="5722"/>
              </a:lnSpc>
            </a:pPr>
            <a:r>
              <a:rPr lang="en-US" sz="4087">
                <a:solidFill>
                  <a:srgbClr val="331C2C"/>
                </a:solidFill>
                <a:latin typeface="Cooper BT Bold"/>
              </a:rPr>
              <a:t>Merge datasets</a:t>
            </a:r>
          </a:p>
        </p:txBody>
      </p:sp>
      <p:sp>
        <p:nvSpPr>
          <p:cNvPr name="TextBox 17" id="17"/>
          <p:cNvSpPr txBox="true"/>
          <p:nvPr/>
        </p:nvSpPr>
        <p:spPr>
          <a:xfrm rot="0">
            <a:off x="3029171" y="4226873"/>
            <a:ext cx="14232692" cy="696214"/>
          </a:xfrm>
          <a:prstGeom prst="rect">
            <a:avLst/>
          </a:prstGeom>
        </p:spPr>
        <p:txBody>
          <a:bodyPr anchor="t" rtlCol="false" tIns="0" lIns="0" bIns="0" rIns="0">
            <a:spAutoFit/>
          </a:bodyPr>
          <a:lstStyle/>
          <a:p>
            <a:pPr algn="l">
              <a:lnSpc>
                <a:spcPts val="5725"/>
              </a:lnSpc>
            </a:pPr>
            <a:r>
              <a:rPr lang="en-US" sz="4089">
                <a:solidFill>
                  <a:srgbClr val="331C2C"/>
                </a:solidFill>
                <a:latin typeface="Cooper BT Bold"/>
              </a:rPr>
              <a:t>Identify unique values</a:t>
            </a:r>
          </a:p>
        </p:txBody>
      </p:sp>
      <p:grpSp>
        <p:nvGrpSpPr>
          <p:cNvPr name="Group 18" id="18"/>
          <p:cNvGrpSpPr/>
          <p:nvPr/>
        </p:nvGrpSpPr>
        <p:grpSpPr>
          <a:xfrm rot="0">
            <a:off x="627362" y="0"/>
            <a:ext cx="937061" cy="10287000"/>
            <a:chOff x="0" y="0"/>
            <a:chExt cx="246798" cy="2709333"/>
          </a:xfrm>
        </p:grpSpPr>
        <p:sp>
          <p:nvSpPr>
            <p:cNvPr name="Freeform 19" id="19"/>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EDE0D1"/>
            </a:solidFill>
          </p:spPr>
        </p:sp>
        <p:sp>
          <p:nvSpPr>
            <p:cNvPr name="TextBox 20" id="20"/>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10659771">
            <a:off x="16939064" y="7804610"/>
            <a:ext cx="3371126" cy="4478549"/>
          </a:xfrm>
          <a:custGeom>
            <a:avLst/>
            <a:gdLst/>
            <a:ahLst/>
            <a:cxnLst/>
            <a:rect r="r" b="b" t="t" l="l"/>
            <a:pathLst>
              <a:path h="4478549" w="3371126">
                <a:moveTo>
                  <a:pt x="0" y="0"/>
                </a:moveTo>
                <a:lnTo>
                  <a:pt x="3371126" y="0"/>
                </a:lnTo>
                <a:lnTo>
                  <a:pt x="3371126" y="4478549"/>
                </a:lnTo>
                <a:lnTo>
                  <a:pt x="0" y="44785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2" id="22"/>
          <p:cNvGrpSpPr/>
          <p:nvPr/>
        </p:nvGrpSpPr>
        <p:grpSpPr>
          <a:xfrm rot="0">
            <a:off x="16479430" y="8470436"/>
            <a:ext cx="1193520" cy="1159060"/>
            <a:chOff x="0" y="0"/>
            <a:chExt cx="1591360" cy="1545414"/>
          </a:xfrm>
        </p:grpSpPr>
        <p:grpSp>
          <p:nvGrpSpPr>
            <p:cNvPr name="Group 23" id="23"/>
            <p:cNvGrpSpPr/>
            <p:nvPr/>
          </p:nvGrpSpPr>
          <p:grpSpPr>
            <a:xfrm rot="0">
              <a:off x="22973" y="0"/>
              <a:ext cx="1545414" cy="154541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B3C0"/>
              </a:solidFill>
            </p:spPr>
          </p:sp>
          <p:sp>
            <p:nvSpPr>
              <p:cNvPr name="TextBox 25" id="25"/>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0" y="209522"/>
              <a:ext cx="1591360" cy="1085516"/>
            </a:xfrm>
            <a:prstGeom prst="rect">
              <a:avLst/>
            </a:prstGeom>
          </p:spPr>
          <p:txBody>
            <a:bodyPr anchor="t" rtlCol="false" tIns="0" lIns="0" bIns="0" rIns="0">
              <a:spAutoFit/>
            </a:bodyPr>
            <a:lstStyle/>
            <a:p>
              <a:pPr algn="ctr">
                <a:lnSpc>
                  <a:spcPts val="6790"/>
                </a:lnSpc>
              </a:pPr>
              <a:r>
                <a:rPr lang="en-US" sz="4850">
                  <a:solidFill>
                    <a:srgbClr val="331C2C"/>
                  </a:solidFill>
                  <a:latin typeface="Cooper BT Bold"/>
                </a:rPr>
                <a:t>3</a:t>
              </a:r>
            </a:p>
          </p:txBody>
        </p:sp>
      </p:grpSp>
      <p:sp>
        <p:nvSpPr>
          <p:cNvPr name="Freeform 27" id="27"/>
          <p:cNvSpPr/>
          <p:nvPr/>
        </p:nvSpPr>
        <p:spPr>
          <a:xfrm flipH="false" flipV="false" rot="-10690362">
            <a:off x="14516937" y="-1346836"/>
            <a:ext cx="4134546" cy="4890324"/>
          </a:xfrm>
          <a:custGeom>
            <a:avLst/>
            <a:gdLst/>
            <a:ahLst/>
            <a:cxnLst/>
            <a:rect r="r" b="b" t="t" l="l"/>
            <a:pathLst>
              <a:path h="4890324" w="4134546">
                <a:moveTo>
                  <a:pt x="0" y="0"/>
                </a:moveTo>
                <a:lnTo>
                  <a:pt x="4134546" y="0"/>
                </a:lnTo>
                <a:lnTo>
                  <a:pt x="4134546" y="4890323"/>
                </a:lnTo>
                <a:lnTo>
                  <a:pt x="0" y="48903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false" flipV="false" rot="0">
            <a:off x="-1889093" y="-1787536"/>
            <a:ext cx="3105152" cy="4125202"/>
          </a:xfrm>
          <a:custGeom>
            <a:avLst/>
            <a:gdLst/>
            <a:ahLst/>
            <a:cxnLst/>
            <a:rect r="r" b="b" t="t" l="l"/>
            <a:pathLst>
              <a:path h="4125202" w="3105152">
                <a:moveTo>
                  <a:pt x="0" y="0"/>
                </a:moveTo>
                <a:lnTo>
                  <a:pt x="3105152" y="0"/>
                </a:lnTo>
                <a:lnTo>
                  <a:pt x="3105152" y="4125202"/>
                </a:lnTo>
                <a:lnTo>
                  <a:pt x="0" y="41252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9" id="29"/>
          <p:cNvSpPr/>
          <p:nvPr/>
        </p:nvSpPr>
        <p:spPr>
          <a:xfrm flipH="false" flipV="false" rot="665646">
            <a:off x="-607849" y="7151772"/>
            <a:ext cx="4135775" cy="4891777"/>
          </a:xfrm>
          <a:custGeom>
            <a:avLst/>
            <a:gdLst/>
            <a:ahLst/>
            <a:cxnLst/>
            <a:rect r="r" b="b" t="t" l="l"/>
            <a:pathLst>
              <a:path h="4891777" w="4135775">
                <a:moveTo>
                  <a:pt x="0" y="0"/>
                </a:moveTo>
                <a:lnTo>
                  <a:pt x="4135775" y="0"/>
                </a:lnTo>
                <a:lnTo>
                  <a:pt x="4135775" y="4891776"/>
                </a:lnTo>
                <a:lnTo>
                  <a:pt x="0" y="48917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0" id="30"/>
          <p:cNvSpPr txBox="true"/>
          <p:nvPr/>
        </p:nvSpPr>
        <p:spPr>
          <a:xfrm rot="0">
            <a:off x="3026608" y="5729388"/>
            <a:ext cx="14232692" cy="696214"/>
          </a:xfrm>
          <a:prstGeom prst="rect">
            <a:avLst/>
          </a:prstGeom>
        </p:spPr>
        <p:txBody>
          <a:bodyPr anchor="t" rtlCol="false" tIns="0" lIns="0" bIns="0" rIns="0">
            <a:spAutoFit/>
          </a:bodyPr>
          <a:lstStyle/>
          <a:p>
            <a:pPr algn="l">
              <a:lnSpc>
                <a:spcPts val="5725"/>
              </a:lnSpc>
            </a:pPr>
            <a:r>
              <a:rPr lang="en-US" sz="4089">
                <a:solidFill>
                  <a:srgbClr val="331C2C"/>
                </a:solidFill>
                <a:latin typeface="Cooper BT Bold"/>
              </a:rPr>
              <a:t>Drop unnecessary columns</a:t>
            </a:r>
          </a:p>
        </p:txBody>
      </p:sp>
      <p:grpSp>
        <p:nvGrpSpPr>
          <p:cNvPr name="Group 31" id="31"/>
          <p:cNvGrpSpPr/>
          <p:nvPr/>
        </p:nvGrpSpPr>
        <p:grpSpPr>
          <a:xfrm rot="0">
            <a:off x="1742835" y="7068325"/>
            <a:ext cx="1105361" cy="1105361"/>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1C2C"/>
            </a:solidFill>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1742835" y="7135000"/>
            <a:ext cx="1105361" cy="861867"/>
          </a:xfrm>
          <a:prstGeom prst="rect">
            <a:avLst/>
          </a:prstGeom>
        </p:spPr>
        <p:txBody>
          <a:bodyPr anchor="t" rtlCol="false" tIns="0" lIns="0" bIns="0" rIns="0">
            <a:spAutoFit/>
          </a:bodyPr>
          <a:lstStyle/>
          <a:p>
            <a:pPr algn="ctr">
              <a:lnSpc>
                <a:spcPts val="7048"/>
              </a:lnSpc>
            </a:pPr>
            <a:r>
              <a:rPr lang="en-US" sz="5034">
                <a:solidFill>
                  <a:srgbClr val="EDE0D1"/>
                </a:solidFill>
                <a:latin typeface="Cooper BT Bold"/>
              </a:rPr>
              <a:t>4</a:t>
            </a:r>
          </a:p>
        </p:txBody>
      </p:sp>
      <p:sp>
        <p:nvSpPr>
          <p:cNvPr name="TextBox 35" id="35"/>
          <p:cNvSpPr txBox="true"/>
          <p:nvPr/>
        </p:nvSpPr>
        <p:spPr>
          <a:xfrm rot="0">
            <a:off x="3029171" y="7234799"/>
            <a:ext cx="14232692" cy="696214"/>
          </a:xfrm>
          <a:prstGeom prst="rect">
            <a:avLst/>
          </a:prstGeom>
        </p:spPr>
        <p:txBody>
          <a:bodyPr anchor="t" rtlCol="false" tIns="0" lIns="0" bIns="0" rIns="0">
            <a:spAutoFit/>
          </a:bodyPr>
          <a:lstStyle/>
          <a:p>
            <a:pPr algn="l">
              <a:lnSpc>
                <a:spcPts val="5725"/>
              </a:lnSpc>
            </a:pPr>
            <a:r>
              <a:rPr lang="en-US" sz="4089">
                <a:solidFill>
                  <a:srgbClr val="331C2C"/>
                </a:solidFill>
                <a:latin typeface="Cooper BT Bold"/>
              </a:rPr>
              <a:t>Check the dimensions of the dataset</a:t>
            </a:r>
          </a:p>
        </p:txBody>
      </p:sp>
      <p:grpSp>
        <p:nvGrpSpPr>
          <p:cNvPr name="Group 36" id="36"/>
          <p:cNvGrpSpPr/>
          <p:nvPr/>
        </p:nvGrpSpPr>
        <p:grpSpPr>
          <a:xfrm rot="0">
            <a:off x="1742835" y="8573736"/>
            <a:ext cx="1105361" cy="1105361"/>
            <a:chOff x="0" y="0"/>
            <a:chExt cx="1473815" cy="1473815"/>
          </a:xfrm>
        </p:grpSpPr>
        <p:grpSp>
          <p:nvGrpSpPr>
            <p:cNvPr name="Group 37" id="37"/>
            <p:cNvGrpSpPr/>
            <p:nvPr/>
          </p:nvGrpSpPr>
          <p:grpSpPr>
            <a:xfrm rot="0">
              <a:off x="0" y="0"/>
              <a:ext cx="1473815" cy="1473815"/>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1C2C"/>
              </a:solidFill>
            </p:spPr>
          </p:sp>
          <p:sp>
            <p:nvSpPr>
              <p:cNvPr name="TextBox 39" id="3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40" id="40"/>
            <p:cNvSpPr txBox="true"/>
            <p:nvPr/>
          </p:nvSpPr>
          <p:spPr>
            <a:xfrm rot="0">
              <a:off x="0" y="120650"/>
              <a:ext cx="1473815" cy="1117405"/>
            </a:xfrm>
            <a:prstGeom prst="rect">
              <a:avLst/>
            </a:prstGeom>
          </p:spPr>
          <p:txBody>
            <a:bodyPr anchor="t" rtlCol="false" tIns="0" lIns="0" bIns="0" rIns="0">
              <a:spAutoFit/>
            </a:bodyPr>
            <a:lstStyle/>
            <a:p>
              <a:pPr algn="ctr">
                <a:lnSpc>
                  <a:spcPts val="7048"/>
                </a:lnSpc>
              </a:pPr>
              <a:r>
                <a:rPr lang="en-US" sz="5034">
                  <a:solidFill>
                    <a:srgbClr val="EDE0D1"/>
                  </a:solidFill>
                  <a:latin typeface="Cooper BT Bold"/>
                </a:rPr>
                <a:t>5</a:t>
              </a:r>
            </a:p>
          </p:txBody>
        </p:sp>
      </p:grpSp>
      <p:sp>
        <p:nvSpPr>
          <p:cNvPr name="TextBox 41" id="41"/>
          <p:cNvSpPr txBox="true"/>
          <p:nvPr/>
        </p:nvSpPr>
        <p:spPr>
          <a:xfrm rot="0">
            <a:off x="3029171" y="8740210"/>
            <a:ext cx="14232692" cy="696214"/>
          </a:xfrm>
          <a:prstGeom prst="rect">
            <a:avLst/>
          </a:prstGeom>
        </p:spPr>
        <p:txBody>
          <a:bodyPr anchor="t" rtlCol="false" tIns="0" lIns="0" bIns="0" rIns="0">
            <a:spAutoFit/>
          </a:bodyPr>
          <a:lstStyle/>
          <a:p>
            <a:pPr algn="l">
              <a:lnSpc>
                <a:spcPts val="5725"/>
              </a:lnSpc>
            </a:pPr>
            <a:r>
              <a:rPr lang="en-US" sz="4089">
                <a:solidFill>
                  <a:srgbClr val="331C2C"/>
                </a:solidFill>
                <a:latin typeface="Cooper BT Bold"/>
              </a:rPr>
              <a:t>Check the datatype of the dataset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E0D1"/>
        </a:solidFill>
      </p:bgPr>
    </p:bg>
    <p:spTree>
      <p:nvGrpSpPr>
        <p:cNvPr id="1" name=""/>
        <p:cNvGrpSpPr/>
        <p:nvPr/>
      </p:nvGrpSpPr>
      <p:grpSpPr>
        <a:xfrm>
          <a:off x="0" y="0"/>
          <a:ext cx="0" cy="0"/>
          <a:chOff x="0" y="0"/>
          <a:chExt cx="0" cy="0"/>
        </a:xfrm>
      </p:grpSpPr>
      <p:sp>
        <p:nvSpPr>
          <p:cNvPr name="TextBox 2" id="2"/>
          <p:cNvSpPr txBox="true"/>
          <p:nvPr/>
        </p:nvSpPr>
        <p:spPr>
          <a:xfrm rot="0">
            <a:off x="1028700" y="895350"/>
            <a:ext cx="16230600" cy="2441575"/>
          </a:xfrm>
          <a:prstGeom prst="rect">
            <a:avLst/>
          </a:prstGeom>
        </p:spPr>
        <p:txBody>
          <a:bodyPr anchor="t" rtlCol="false" tIns="0" lIns="0" bIns="0" rIns="0">
            <a:spAutoFit/>
          </a:bodyPr>
          <a:lstStyle/>
          <a:p>
            <a:pPr algn="ctr">
              <a:lnSpc>
                <a:spcPts val="9799"/>
              </a:lnSpc>
            </a:pPr>
            <a:r>
              <a:rPr lang="en-US" sz="6999">
                <a:solidFill>
                  <a:srgbClr val="331C2C"/>
                </a:solidFill>
                <a:latin typeface="Cooper BT Bold"/>
              </a:rPr>
              <a:t>METHODOLOGY</a:t>
            </a:r>
          </a:p>
          <a:p>
            <a:pPr algn="ctr">
              <a:lnSpc>
                <a:spcPts val="9799"/>
              </a:lnSpc>
            </a:pPr>
          </a:p>
        </p:txBody>
      </p:sp>
      <p:grpSp>
        <p:nvGrpSpPr>
          <p:cNvPr name="Group 3" id="3"/>
          <p:cNvGrpSpPr/>
          <p:nvPr/>
        </p:nvGrpSpPr>
        <p:grpSpPr>
          <a:xfrm rot="0">
            <a:off x="1742835" y="2555220"/>
            <a:ext cx="1105361" cy="1105361"/>
            <a:chOff x="0" y="0"/>
            <a:chExt cx="1473815" cy="1473815"/>
          </a:xfrm>
        </p:grpSpPr>
        <p:grpSp>
          <p:nvGrpSpPr>
            <p:cNvPr name="Group 4" id="4"/>
            <p:cNvGrpSpPr/>
            <p:nvPr/>
          </p:nvGrpSpPr>
          <p:grpSpPr>
            <a:xfrm rot="0">
              <a:off x="0" y="0"/>
              <a:ext cx="1473815" cy="147381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1C2C"/>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0" y="130580"/>
              <a:ext cx="1473815" cy="1117405"/>
            </a:xfrm>
            <a:prstGeom prst="rect">
              <a:avLst/>
            </a:prstGeom>
          </p:spPr>
          <p:txBody>
            <a:bodyPr anchor="t" rtlCol="false" tIns="0" lIns="0" bIns="0" rIns="0">
              <a:spAutoFit/>
            </a:bodyPr>
            <a:lstStyle/>
            <a:p>
              <a:pPr algn="ctr">
                <a:lnSpc>
                  <a:spcPts val="7048"/>
                </a:lnSpc>
              </a:pPr>
              <a:r>
                <a:rPr lang="en-US" sz="5034">
                  <a:solidFill>
                    <a:srgbClr val="EDE0D1"/>
                  </a:solidFill>
                  <a:latin typeface="Cooper BT Bold"/>
                </a:rPr>
                <a:t>6</a:t>
              </a:r>
            </a:p>
          </p:txBody>
        </p:sp>
      </p:grpSp>
      <p:grpSp>
        <p:nvGrpSpPr>
          <p:cNvPr name="Group 8" id="8"/>
          <p:cNvGrpSpPr/>
          <p:nvPr/>
        </p:nvGrpSpPr>
        <p:grpSpPr>
          <a:xfrm rot="0">
            <a:off x="1742835" y="4060400"/>
            <a:ext cx="1105361" cy="1105361"/>
            <a:chOff x="0" y="0"/>
            <a:chExt cx="1473815" cy="1473815"/>
          </a:xfrm>
        </p:grpSpPr>
        <p:grpSp>
          <p:nvGrpSpPr>
            <p:cNvPr name="Group 9" id="9"/>
            <p:cNvGrpSpPr/>
            <p:nvPr/>
          </p:nvGrpSpPr>
          <p:grpSpPr>
            <a:xfrm rot="0">
              <a:off x="0" y="0"/>
              <a:ext cx="1473815" cy="147381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1C2C"/>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102676"/>
              <a:ext cx="1473815" cy="1117405"/>
            </a:xfrm>
            <a:prstGeom prst="rect">
              <a:avLst/>
            </a:prstGeom>
          </p:spPr>
          <p:txBody>
            <a:bodyPr anchor="t" rtlCol="false" tIns="0" lIns="0" bIns="0" rIns="0">
              <a:spAutoFit/>
            </a:bodyPr>
            <a:lstStyle/>
            <a:p>
              <a:pPr algn="ctr">
                <a:lnSpc>
                  <a:spcPts val="7048"/>
                </a:lnSpc>
              </a:pPr>
              <a:r>
                <a:rPr lang="en-US" sz="5034">
                  <a:solidFill>
                    <a:srgbClr val="EDE0D1"/>
                  </a:solidFill>
                  <a:latin typeface="Cooper BT Bold"/>
                </a:rPr>
                <a:t>7</a:t>
              </a:r>
            </a:p>
          </p:txBody>
        </p:sp>
      </p:grpSp>
      <p:grpSp>
        <p:nvGrpSpPr>
          <p:cNvPr name="Group 13" id="13"/>
          <p:cNvGrpSpPr/>
          <p:nvPr/>
        </p:nvGrpSpPr>
        <p:grpSpPr>
          <a:xfrm rot="0">
            <a:off x="1742835" y="5562915"/>
            <a:ext cx="1105361" cy="110536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1C2C"/>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742835" y="5637037"/>
            <a:ext cx="1105361" cy="861867"/>
          </a:xfrm>
          <a:prstGeom prst="rect">
            <a:avLst/>
          </a:prstGeom>
        </p:spPr>
        <p:txBody>
          <a:bodyPr anchor="t" rtlCol="false" tIns="0" lIns="0" bIns="0" rIns="0">
            <a:spAutoFit/>
          </a:bodyPr>
          <a:lstStyle/>
          <a:p>
            <a:pPr algn="ctr">
              <a:lnSpc>
                <a:spcPts val="7048"/>
              </a:lnSpc>
            </a:pPr>
            <a:r>
              <a:rPr lang="en-US" sz="5034">
                <a:solidFill>
                  <a:srgbClr val="EDE0D1"/>
                </a:solidFill>
                <a:latin typeface="Cooper BT Bold"/>
              </a:rPr>
              <a:t>8</a:t>
            </a:r>
          </a:p>
        </p:txBody>
      </p:sp>
      <p:sp>
        <p:nvSpPr>
          <p:cNvPr name="TextBox 17" id="17"/>
          <p:cNvSpPr txBox="true"/>
          <p:nvPr/>
        </p:nvSpPr>
        <p:spPr>
          <a:xfrm rot="0">
            <a:off x="3026608" y="2745020"/>
            <a:ext cx="14232692" cy="696272"/>
          </a:xfrm>
          <a:prstGeom prst="rect">
            <a:avLst/>
          </a:prstGeom>
        </p:spPr>
        <p:txBody>
          <a:bodyPr anchor="t" rtlCol="false" tIns="0" lIns="0" bIns="0" rIns="0">
            <a:spAutoFit/>
          </a:bodyPr>
          <a:lstStyle/>
          <a:p>
            <a:pPr algn="l">
              <a:lnSpc>
                <a:spcPts val="5722"/>
              </a:lnSpc>
            </a:pPr>
            <a:r>
              <a:rPr lang="en-US" sz="4087">
                <a:solidFill>
                  <a:srgbClr val="331C2C"/>
                </a:solidFill>
                <a:latin typeface="Cooper BT Bold"/>
              </a:rPr>
              <a:t>Check datatype summary</a:t>
            </a:r>
          </a:p>
        </p:txBody>
      </p:sp>
      <p:sp>
        <p:nvSpPr>
          <p:cNvPr name="TextBox 18" id="18"/>
          <p:cNvSpPr txBox="true"/>
          <p:nvPr/>
        </p:nvSpPr>
        <p:spPr>
          <a:xfrm rot="0">
            <a:off x="3029171" y="4226873"/>
            <a:ext cx="14232692" cy="696214"/>
          </a:xfrm>
          <a:prstGeom prst="rect">
            <a:avLst/>
          </a:prstGeom>
        </p:spPr>
        <p:txBody>
          <a:bodyPr anchor="t" rtlCol="false" tIns="0" lIns="0" bIns="0" rIns="0">
            <a:spAutoFit/>
          </a:bodyPr>
          <a:lstStyle/>
          <a:p>
            <a:pPr algn="l">
              <a:lnSpc>
                <a:spcPts val="5725"/>
              </a:lnSpc>
            </a:pPr>
            <a:r>
              <a:rPr lang="en-US" sz="4089">
                <a:solidFill>
                  <a:srgbClr val="331C2C"/>
                </a:solidFill>
                <a:latin typeface="Cooper BT Bold"/>
              </a:rPr>
              <a:t>Treat missing values</a:t>
            </a:r>
          </a:p>
        </p:txBody>
      </p:sp>
      <p:grpSp>
        <p:nvGrpSpPr>
          <p:cNvPr name="Group 19" id="19"/>
          <p:cNvGrpSpPr/>
          <p:nvPr/>
        </p:nvGrpSpPr>
        <p:grpSpPr>
          <a:xfrm rot="0">
            <a:off x="627362" y="0"/>
            <a:ext cx="937061" cy="10287000"/>
            <a:chOff x="0" y="0"/>
            <a:chExt cx="246798" cy="2709333"/>
          </a:xfrm>
        </p:grpSpPr>
        <p:sp>
          <p:nvSpPr>
            <p:cNvPr name="Freeform 20" id="20"/>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EDE0D1"/>
            </a:solidFill>
          </p:spPr>
        </p:sp>
        <p:sp>
          <p:nvSpPr>
            <p:cNvPr name="TextBox 21" id="21"/>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10659771">
            <a:off x="16939064" y="7804610"/>
            <a:ext cx="3371126" cy="4478549"/>
          </a:xfrm>
          <a:custGeom>
            <a:avLst/>
            <a:gdLst/>
            <a:ahLst/>
            <a:cxnLst/>
            <a:rect r="r" b="b" t="t" l="l"/>
            <a:pathLst>
              <a:path h="4478549" w="3371126">
                <a:moveTo>
                  <a:pt x="0" y="0"/>
                </a:moveTo>
                <a:lnTo>
                  <a:pt x="3371126" y="0"/>
                </a:lnTo>
                <a:lnTo>
                  <a:pt x="3371126" y="4478549"/>
                </a:lnTo>
                <a:lnTo>
                  <a:pt x="0" y="44785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3" id="23"/>
          <p:cNvGrpSpPr/>
          <p:nvPr/>
        </p:nvGrpSpPr>
        <p:grpSpPr>
          <a:xfrm rot="0">
            <a:off x="16479430" y="8470436"/>
            <a:ext cx="1193520" cy="1159060"/>
            <a:chOff x="0" y="0"/>
            <a:chExt cx="1591360" cy="1545414"/>
          </a:xfrm>
        </p:grpSpPr>
        <p:grpSp>
          <p:nvGrpSpPr>
            <p:cNvPr name="Group 24" id="24"/>
            <p:cNvGrpSpPr/>
            <p:nvPr/>
          </p:nvGrpSpPr>
          <p:grpSpPr>
            <a:xfrm rot="0">
              <a:off x="22973" y="0"/>
              <a:ext cx="1545414" cy="154541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B3C0"/>
              </a:solidFill>
            </p:spPr>
          </p:sp>
          <p:sp>
            <p:nvSpPr>
              <p:cNvPr name="TextBox 26" id="26"/>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0" y="209522"/>
              <a:ext cx="1591360" cy="1085516"/>
            </a:xfrm>
            <a:prstGeom prst="rect">
              <a:avLst/>
            </a:prstGeom>
          </p:spPr>
          <p:txBody>
            <a:bodyPr anchor="t" rtlCol="false" tIns="0" lIns="0" bIns="0" rIns="0">
              <a:spAutoFit/>
            </a:bodyPr>
            <a:lstStyle/>
            <a:p>
              <a:pPr algn="ctr">
                <a:lnSpc>
                  <a:spcPts val="6790"/>
                </a:lnSpc>
              </a:pPr>
              <a:r>
                <a:rPr lang="en-US" sz="4850">
                  <a:solidFill>
                    <a:srgbClr val="331C2C"/>
                  </a:solidFill>
                  <a:latin typeface="Cooper BT Bold"/>
                </a:rPr>
                <a:t>4</a:t>
              </a:r>
            </a:p>
          </p:txBody>
        </p:sp>
      </p:grpSp>
      <p:sp>
        <p:nvSpPr>
          <p:cNvPr name="Freeform 28" id="28"/>
          <p:cNvSpPr/>
          <p:nvPr/>
        </p:nvSpPr>
        <p:spPr>
          <a:xfrm flipH="false" flipV="false" rot="-10690362">
            <a:off x="14516937" y="-1346836"/>
            <a:ext cx="4134546" cy="4890324"/>
          </a:xfrm>
          <a:custGeom>
            <a:avLst/>
            <a:gdLst/>
            <a:ahLst/>
            <a:cxnLst/>
            <a:rect r="r" b="b" t="t" l="l"/>
            <a:pathLst>
              <a:path h="4890324" w="4134546">
                <a:moveTo>
                  <a:pt x="0" y="0"/>
                </a:moveTo>
                <a:lnTo>
                  <a:pt x="4134546" y="0"/>
                </a:lnTo>
                <a:lnTo>
                  <a:pt x="4134546" y="4890323"/>
                </a:lnTo>
                <a:lnTo>
                  <a:pt x="0" y="48903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false" flipV="false" rot="0">
            <a:off x="-1889093" y="-1787536"/>
            <a:ext cx="3105152" cy="4125202"/>
          </a:xfrm>
          <a:custGeom>
            <a:avLst/>
            <a:gdLst/>
            <a:ahLst/>
            <a:cxnLst/>
            <a:rect r="r" b="b" t="t" l="l"/>
            <a:pathLst>
              <a:path h="4125202" w="3105152">
                <a:moveTo>
                  <a:pt x="0" y="0"/>
                </a:moveTo>
                <a:lnTo>
                  <a:pt x="3105152" y="0"/>
                </a:lnTo>
                <a:lnTo>
                  <a:pt x="3105152" y="4125202"/>
                </a:lnTo>
                <a:lnTo>
                  <a:pt x="0" y="41252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0" id="30"/>
          <p:cNvSpPr/>
          <p:nvPr/>
        </p:nvSpPr>
        <p:spPr>
          <a:xfrm flipH="false" flipV="false" rot="665646">
            <a:off x="-607849" y="7151772"/>
            <a:ext cx="4135775" cy="4891777"/>
          </a:xfrm>
          <a:custGeom>
            <a:avLst/>
            <a:gdLst/>
            <a:ahLst/>
            <a:cxnLst/>
            <a:rect r="r" b="b" t="t" l="l"/>
            <a:pathLst>
              <a:path h="4891777" w="4135775">
                <a:moveTo>
                  <a:pt x="0" y="0"/>
                </a:moveTo>
                <a:lnTo>
                  <a:pt x="4135775" y="0"/>
                </a:lnTo>
                <a:lnTo>
                  <a:pt x="4135775" y="4891776"/>
                </a:lnTo>
                <a:lnTo>
                  <a:pt x="0" y="48917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1" id="31"/>
          <p:cNvSpPr txBox="true"/>
          <p:nvPr/>
        </p:nvSpPr>
        <p:spPr>
          <a:xfrm rot="0">
            <a:off x="3026608" y="5729388"/>
            <a:ext cx="14232692" cy="696214"/>
          </a:xfrm>
          <a:prstGeom prst="rect">
            <a:avLst/>
          </a:prstGeom>
        </p:spPr>
        <p:txBody>
          <a:bodyPr anchor="t" rtlCol="false" tIns="0" lIns="0" bIns="0" rIns="0">
            <a:spAutoFit/>
          </a:bodyPr>
          <a:lstStyle/>
          <a:p>
            <a:pPr algn="l">
              <a:lnSpc>
                <a:spcPts val="5725"/>
              </a:lnSpc>
            </a:pPr>
            <a:r>
              <a:rPr lang="en-US" sz="4089">
                <a:solidFill>
                  <a:srgbClr val="331C2C"/>
                </a:solidFill>
                <a:latin typeface="Cooper BT Bold"/>
              </a:rPr>
              <a:t>Correlation of the data</a:t>
            </a:r>
          </a:p>
        </p:txBody>
      </p:sp>
      <p:grpSp>
        <p:nvGrpSpPr>
          <p:cNvPr name="Group 32" id="32"/>
          <p:cNvGrpSpPr/>
          <p:nvPr/>
        </p:nvGrpSpPr>
        <p:grpSpPr>
          <a:xfrm rot="0">
            <a:off x="1742835" y="7068325"/>
            <a:ext cx="1105361" cy="1105361"/>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1C2C"/>
            </a:solidFill>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1742835" y="7135000"/>
            <a:ext cx="1105361" cy="861867"/>
          </a:xfrm>
          <a:prstGeom prst="rect">
            <a:avLst/>
          </a:prstGeom>
        </p:spPr>
        <p:txBody>
          <a:bodyPr anchor="t" rtlCol="false" tIns="0" lIns="0" bIns="0" rIns="0">
            <a:spAutoFit/>
          </a:bodyPr>
          <a:lstStyle/>
          <a:p>
            <a:pPr algn="ctr">
              <a:lnSpc>
                <a:spcPts val="7048"/>
              </a:lnSpc>
            </a:pPr>
            <a:r>
              <a:rPr lang="en-US" sz="5034">
                <a:solidFill>
                  <a:srgbClr val="EDE0D1"/>
                </a:solidFill>
                <a:latin typeface="Cooper BT Bold"/>
              </a:rPr>
              <a:t>9</a:t>
            </a:r>
          </a:p>
        </p:txBody>
      </p:sp>
      <p:sp>
        <p:nvSpPr>
          <p:cNvPr name="TextBox 36" id="36"/>
          <p:cNvSpPr txBox="true"/>
          <p:nvPr/>
        </p:nvSpPr>
        <p:spPr>
          <a:xfrm rot="0">
            <a:off x="3029171" y="7234799"/>
            <a:ext cx="14232692" cy="696214"/>
          </a:xfrm>
          <a:prstGeom prst="rect">
            <a:avLst/>
          </a:prstGeom>
        </p:spPr>
        <p:txBody>
          <a:bodyPr anchor="t" rtlCol="false" tIns="0" lIns="0" bIns="0" rIns="0">
            <a:spAutoFit/>
          </a:bodyPr>
          <a:lstStyle/>
          <a:p>
            <a:pPr algn="l">
              <a:lnSpc>
                <a:spcPts val="5725"/>
              </a:lnSpc>
            </a:pPr>
            <a:r>
              <a:rPr lang="en-US" sz="4089">
                <a:solidFill>
                  <a:srgbClr val="331C2C"/>
                </a:solidFill>
                <a:latin typeface="Cooper BT Bold"/>
              </a:rPr>
              <a:t>Skewness of the data</a:t>
            </a:r>
          </a:p>
        </p:txBody>
      </p:sp>
      <p:grpSp>
        <p:nvGrpSpPr>
          <p:cNvPr name="Group 37" id="37"/>
          <p:cNvGrpSpPr/>
          <p:nvPr/>
        </p:nvGrpSpPr>
        <p:grpSpPr>
          <a:xfrm rot="0">
            <a:off x="1742835" y="8573736"/>
            <a:ext cx="1105361" cy="1105361"/>
            <a:chOff x="0" y="0"/>
            <a:chExt cx="1473815" cy="1473815"/>
          </a:xfrm>
        </p:grpSpPr>
        <p:grpSp>
          <p:nvGrpSpPr>
            <p:cNvPr name="Group 38" id="38"/>
            <p:cNvGrpSpPr/>
            <p:nvPr/>
          </p:nvGrpSpPr>
          <p:grpSpPr>
            <a:xfrm rot="0">
              <a:off x="0" y="0"/>
              <a:ext cx="1473815" cy="1473815"/>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1C2C"/>
              </a:solidFill>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41" id="41"/>
            <p:cNvSpPr txBox="true"/>
            <p:nvPr/>
          </p:nvSpPr>
          <p:spPr>
            <a:xfrm rot="0">
              <a:off x="0" y="120650"/>
              <a:ext cx="1473815" cy="1117405"/>
            </a:xfrm>
            <a:prstGeom prst="rect">
              <a:avLst/>
            </a:prstGeom>
          </p:spPr>
          <p:txBody>
            <a:bodyPr anchor="t" rtlCol="false" tIns="0" lIns="0" bIns="0" rIns="0">
              <a:spAutoFit/>
            </a:bodyPr>
            <a:lstStyle/>
            <a:p>
              <a:pPr algn="ctr">
                <a:lnSpc>
                  <a:spcPts val="7048"/>
                </a:lnSpc>
              </a:pPr>
              <a:r>
                <a:rPr lang="en-US" sz="5034">
                  <a:solidFill>
                    <a:srgbClr val="EDE0D1"/>
                  </a:solidFill>
                  <a:latin typeface="Cooper BT Bold"/>
                </a:rPr>
                <a:t>10</a:t>
              </a:r>
            </a:p>
          </p:txBody>
        </p:sp>
      </p:grpSp>
      <p:sp>
        <p:nvSpPr>
          <p:cNvPr name="TextBox 42" id="42"/>
          <p:cNvSpPr txBox="true"/>
          <p:nvPr/>
        </p:nvSpPr>
        <p:spPr>
          <a:xfrm rot="0">
            <a:off x="3029171" y="8740210"/>
            <a:ext cx="14232692" cy="696214"/>
          </a:xfrm>
          <a:prstGeom prst="rect">
            <a:avLst/>
          </a:prstGeom>
        </p:spPr>
        <p:txBody>
          <a:bodyPr anchor="t" rtlCol="false" tIns="0" lIns="0" bIns="0" rIns="0">
            <a:spAutoFit/>
          </a:bodyPr>
          <a:lstStyle/>
          <a:p>
            <a:pPr algn="l">
              <a:lnSpc>
                <a:spcPts val="5725"/>
              </a:lnSpc>
            </a:pPr>
            <a:r>
              <a:rPr lang="en-US" sz="4089">
                <a:solidFill>
                  <a:srgbClr val="331C2C"/>
                </a:solidFill>
                <a:latin typeface="Cooper BT Bold"/>
              </a:rPr>
              <a:t>Check the central tendency of the 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E0D1"/>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430015" y="2332087"/>
            <a:ext cx="5444578" cy="5423311"/>
            <a:chOff x="0" y="0"/>
            <a:chExt cx="6502400" cy="6477000"/>
          </a:xfrm>
        </p:grpSpPr>
        <p:sp>
          <p:nvSpPr>
            <p:cNvPr name="Freeform 3" id="3"/>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50054" t="0" r="-50054" b="0"/>
              </a:stretch>
            </a:blipFill>
          </p:spPr>
        </p:sp>
        <p:sp>
          <p:nvSpPr>
            <p:cNvPr name="Freeform 4" id="4"/>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CEB3C0"/>
            </a:solidFill>
          </p:spPr>
        </p:sp>
      </p:grpSp>
      <p:sp>
        <p:nvSpPr>
          <p:cNvPr name="Freeform 5" id="5"/>
          <p:cNvSpPr/>
          <p:nvPr/>
        </p:nvSpPr>
        <p:spPr>
          <a:xfrm flipH="false" flipV="false" rot="10659771">
            <a:off x="16939064" y="7804610"/>
            <a:ext cx="3371126" cy="4478549"/>
          </a:xfrm>
          <a:custGeom>
            <a:avLst/>
            <a:gdLst/>
            <a:ahLst/>
            <a:cxnLst/>
            <a:rect r="r" b="b" t="t" l="l"/>
            <a:pathLst>
              <a:path h="4478549" w="3371126">
                <a:moveTo>
                  <a:pt x="0" y="0"/>
                </a:moveTo>
                <a:lnTo>
                  <a:pt x="3371126" y="0"/>
                </a:lnTo>
                <a:lnTo>
                  <a:pt x="3371126" y="4478549"/>
                </a:lnTo>
                <a:lnTo>
                  <a:pt x="0" y="44785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6479430" y="8470436"/>
            <a:ext cx="1193520" cy="1159060"/>
            <a:chOff x="0" y="0"/>
            <a:chExt cx="1591360" cy="1545414"/>
          </a:xfrm>
        </p:grpSpPr>
        <p:grpSp>
          <p:nvGrpSpPr>
            <p:cNvPr name="Group 7" id="7"/>
            <p:cNvGrpSpPr/>
            <p:nvPr/>
          </p:nvGrpSpPr>
          <p:grpSpPr>
            <a:xfrm rot="0">
              <a:off x="22973" y="0"/>
              <a:ext cx="1545414" cy="154541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B3C0"/>
              </a:solidFill>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209522"/>
              <a:ext cx="1591360" cy="1085516"/>
            </a:xfrm>
            <a:prstGeom prst="rect">
              <a:avLst/>
            </a:prstGeom>
          </p:spPr>
          <p:txBody>
            <a:bodyPr anchor="t" rtlCol="false" tIns="0" lIns="0" bIns="0" rIns="0">
              <a:spAutoFit/>
            </a:bodyPr>
            <a:lstStyle/>
            <a:p>
              <a:pPr algn="ctr">
                <a:lnSpc>
                  <a:spcPts val="6790"/>
                </a:lnSpc>
              </a:pPr>
              <a:r>
                <a:rPr lang="en-US" sz="4850">
                  <a:solidFill>
                    <a:srgbClr val="331C2C"/>
                  </a:solidFill>
                  <a:latin typeface="Cooper BT Bold"/>
                </a:rPr>
                <a:t>5</a:t>
              </a:r>
            </a:p>
          </p:txBody>
        </p:sp>
      </p:grpSp>
      <p:sp>
        <p:nvSpPr>
          <p:cNvPr name="TextBox 11" id="11"/>
          <p:cNvSpPr txBox="true"/>
          <p:nvPr/>
        </p:nvSpPr>
        <p:spPr>
          <a:xfrm rot="0">
            <a:off x="2553980" y="895350"/>
            <a:ext cx="13180039" cy="1203325"/>
          </a:xfrm>
          <a:prstGeom prst="rect">
            <a:avLst/>
          </a:prstGeom>
        </p:spPr>
        <p:txBody>
          <a:bodyPr anchor="t" rtlCol="false" tIns="0" lIns="0" bIns="0" rIns="0">
            <a:spAutoFit/>
          </a:bodyPr>
          <a:lstStyle/>
          <a:p>
            <a:pPr algn="ctr">
              <a:lnSpc>
                <a:spcPts val="9799"/>
              </a:lnSpc>
            </a:pPr>
            <a:r>
              <a:rPr lang="en-US" sz="6999">
                <a:solidFill>
                  <a:srgbClr val="331C2C"/>
                </a:solidFill>
                <a:latin typeface="Cooper BT Bold"/>
              </a:rPr>
              <a:t>KEY FEATURES</a:t>
            </a:r>
          </a:p>
        </p:txBody>
      </p:sp>
      <p:sp>
        <p:nvSpPr>
          <p:cNvPr name="Freeform 12" id="12"/>
          <p:cNvSpPr/>
          <p:nvPr/>
        </p:nvSpPr>
        <p:spPr>
          <a:xfrm flipH="false" flipV="false" rot="-10690362">
            <a:off x="14516937" y="-1346836"/>
            <a:ext cx="4134546" cy="4890324"/>
          </a:xfrm>
          <a:custGeom>
            <a:avLst/>
            <a:gdLst/>
            <a:ahLst/>
            <a:cxnLst/>
            <a:rect r="r" b="b" t="t" l="l"/>
            <a:pathLst>
              <a:path h="4890324" w="4134546">
                <a:moveTo>
                  <a:pt x="0" y="0"/>
                </a:moveTo>
                <a:lnTo>
                  <a:pt x="4134546" y="0"/>
                </a:lnTo>
                <a:lnTo>
                  <a:pt x="4134546" y="4890323"/>
                </a:lnTo>
                <a:lnTo>
                  <a:pt x="0" y="48903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889093" y="-1787536"/>
            <a:ext cx="3105152" cy="4125202"/>
          </a:xfrm>
          <a:custGeom>
            <a:avLst/>
            <a:gdLst/>
            <a:ahLst/>
            <a:cxnLst/>
            <a:rect r="r" b="b" t="t" l="l"/>
            <a:pathLst>
              <a:path h="4125202" w="3105152">
                <a:moveTo>
                  <a:pt x="0" y="0"/>
                </a:moveTo>
                <a:lnTo>
                  <a:pt x="3105152" y="0"/>
                </a:lnTo>
                <a:lnTo>
                  <a:pt x="3105152" y="4125202"/>
                </a:lnTo>
                <a:lnTo>
                  <a:pt x="0" y="41252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665646">
            <a:off x="-607849" y="7151772"/>
            <a:ext cx="4135775" cy="4891777"/>
          </a:xfrm>
          <a:custGeom>
            <a:avLst/>
            <a:gdLst/>
            <a:ahLst/>
            <a:cxnLst/>
            <a:rect r="r" b="b" t="t" l="l"/>
            <a:pathLst>
              <a:path h="4891777" w="4135775">
                <a:moveTo>
                  <a:pt x="0" y="0"/>
                </a:moveTo>
                <a:lnTo>
                  <a:pt x="4135775" y="0"/>
                </a:lnTo>
                <a:lnTo>
                  <a:pt x="4135775" y="4891776"/>
                </a:lnTo>
                <a:lnTo>
                  <a:pt x="0" y="48917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1028700" y="2491372"/>
            <a:ext cx="10213956" cy="7774382"/>
          </a:xfrm>
          <a:prstGeom prst="rect">
            <a:avLst/>
          </a:prstGeom>
        </p:spPr>
        <p:txBody>
          <a:bodyPr anchor="t" rtlCol="false" tIns="0" lIns="0" bIns="0" rIns="0">
            <a:spAutoFit/>
          </a:bodyPr>
          <a:lstStyle/>
          <a:p>
            <a:pPr algn="l" marL="954707" indent="-477353" lvl="1">
              <a:lnSpc>
                <a:spcPts val="6190"/>
              </a:lnSpc>
              <a:buFont typeface="Arial"/>
              <a:buChar char="•"/>
            </a:pPr>
            <a:r>
              <a:rPr lang="en-US" sz="4421">
                <a:solidFill>
                  <a:srgbClr val="331C2C"/>
                </a:solidFill>
                <a:latin typeface="Cooper BT Light"/>
              </a:rPr>
              <a:t>Replacing the null values</a:t>
            </a:r>
          </a:p>
          <a:p>
            <a:pPr algn="l" marL="954707" indent="-477353" lvl="1">
              <a:lnSpc>
                <a:spcPts val="6190"/>
              </a:lnSpc>
              <a:buFont typeface="Arial"/>
              <a:buChar char="•"/>
            </a:pPr>
            <a:r>
              <a:rPr lang="en-US" sz="4421">
                <a:solidFill>
                  <a:srgbClr val="331C2C"/>
                </a:solidFill>
                <a:latin typeface="Cooper BT Light"/>
              </a:rPr>
              <a:t>Replacing the incorrect values</a:t>
            </a:r>
          </a:p>
          <a:p>
            <a:pPr algn="l" marL="954707" indent="-477353" lvl="1">
              <a:lnSpc>
                <a:spcPts val="6190"/>
              </a:lnSpc>
              <a:buFont typeface="Arial"/>
              <a:buChar char="•"/>
            </a:pPr>
            <a:r>
              <a:rPr lang="en-US" sz="4421">
                <a:solidFill>
                  <a:srgbClr val="331C2C"/>
                </a:solidFill>
                <a:latin typeface="Cooper BT Light"/>
              </a:rPr>
              <a:t>Working on seaborn library</a:t>
            </a:r>
          </a:p>
          <a:p>
            <a:pPr algn="l" marL="954707" indent="-477353" lvl="1">
              <a:lnSpc>
                <a:spcPts val="6190"/>
              </a:lnSpc>
              <a:buFont typeface="Arial"/>
              <a:buChar char="•"/>
            </a:pPr>
            <a:r>
              <a:rPr lang="en-US" sz="4421">
                <a:solidFill>
                  <a:srgbClr val="331C2C"/>
                </a:solidFill>
                <a:latin typeface="Cooper BT Light"/>
              </a:rPr>
              <a:t>Finding the outliers</a:t>
            </a:r>
          </a:p>
          <a:p>
            <a:pPr algn="l" marL="954707" indent="-477353" lvl="1">
              <a:lnSpc>
                <a:spcPts val="6190"/>
              </a:lnSpc>
              <a:buFont typeface="Arial"/>
              <a:buChar char="•"/>
            </a:pPr>
            <a:r>
              <a:rPr lang="en-US" sz="4421">
                <a:solidFill>
                  <a:srgbClr val="331C2C"/>
                </a:solidFill>
                <a:latin typeface="Cooper BT Light"/>
              </a:rPr>
              <a:t>Boxplot to identify the outliers</a:t>
            </a:r>
          </a:p>
          <a:p>
            <a:pPr algn="l" marL="954707" indent="-477353" lvl="1">
              <a:lnSpc>
                <a:spcPts val="6190"/>
              </a:lnSpc>
              <a:buFont typeface="Arial"/>
              <a:buChar char="•"/>
            </a:pPr>
            <a:r>
              <a:rPr lang="en-US" sz="4421">
                <a:solidFill>
                  <a:srgbClr val="331C2C"/>
                </a:solidFill>
                <a:latin typeface="Cooper BT Light"/>
              </a:rPr>
              <a:t>Merging the dataset</a:t>
            </a:r>
          </a:p>
          <a:p>
            <a:pPr algn="l" marL="954707" indent="-477353" lvl="1">
              <a:lnSpc>
                <a:spcPts val="6190"/>
              </a:lnSpc>
              <a:buFont typeface="Arial"/>
              <a:buChar char="•"/>
            </a:pPr>
            <a:r>
              <a:rPr lang="en-US" sz="4421">
                <a:solidFill>
                  <a:srgbClr val="331C2C"/>
                </a:solidFill>
                <a:latin typeface="Cooper BT Light"/>
              </a:rPr>
              <a:t>Concatenating the dataset</a:t>
            </a:r>
          </a:p>
          <a:p>
            <a:pPr algn="l" marL="954707" indent="-477353" lvl="1">
              <a:lnSpc>
                <a:spcPts val="6190"/>
              </a:lnSpc>
              <a:buFont typeface="Arial"/>
              <a:buChar char="•"/>
            </a:pPr>
            <a:r>
              <a:rPr lang="en-US" sz="4421">
                <a:solidFill>
                  <a:srgbClr val="331C2C"/>
                </a:solidFill>
                <a:latin typeface="Cooper BT Light"/>
              </a:rPr>
              <a:t>working on matplot library</a:t>
            </a:r>
          </a:p>
          <a:p>
            <a:pPr algn="l">
              <a:lnSpc>
                <a:spcPts val="6190"/>
              </a:lnSpc>
            </a:pPr>
          </a:p>
          <a:p>
            <a:pPr algn="just">
              <a:lnSpc>
                <a:spcPts val="619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E0D1"/>
        </a:solidFill>
      </p:bgPr>
    </p:bg>
    <p:spTree>
      <p:nvGrpSpPr>
        <p:cNvPr id="1" name=""/>
        <p:cNvGrpSpPr/>
        <p:nvPr/>
      </p:nvGrpSpPr>
      <p:grpSpPr>
        <a:xfrm>
          <a:off x="0" y="0"/>
          <a:ext cx="0" cy="0"/>
          <a:chOff x="0" y="0"/>
          <a:chExt cx="0" cy="0"/>
        </a:xfrm>
      </p:grpSpPr>
      <p:grpSp>
        <p:nvGrpSpPr>
          <p:cNvPr name="Group 2" id="2"/>
          <p:cNvGrpSpPr/>
          <p:nvPr/>
        </p:nvGrpSpPr>
        <p:grpSpPr>
          <a:xfrm rot="0">
            <a:off x="9856144" y="3063492"/>
            <a:ext cx="8184651" cy="5646698"/>
            <a:chOff x="0" y="0"/>
            <a:chExt cx="1751844" cy="1208621"/>
          </a:xfrm>
        </p:grpSpPr>
        <p:sp>
          <p:nvSpPr>
            <p:cNvPr name="Freeform 3" id="3"/>
            <p:cNvSpPr/>
            <p:nvPr/>
          </p:nvSpPr>
          <p:spPr>
            <a:xfrm flipH="false" flipV="false" rot="0">
              <a:off x="0" y="0"/>
              <a:ext cx="1751844" cy="1208621"/>
            </a:xfrm>
            <a:custGeom>
              <a:avLst/>
              <a:gdLst/>
              <a:ahLst/>
              <a:cxnLst/>
              <a:rect r="r" b="b" t="t" l="l"/>
              <a:pathLst>
                <a:path h="1208621" w="1751844">
                  <a:moveTo>
                    <a:pt x="48241" y="0"/>
                  </a:moveTo>
                  <a:lnTo>
                    <a:pt x="1703603" y="0"/>
                  </a:lnTo>
                  <a:cubicBezTo>
                    <a:pt x="1730246" y="0"/>
                    <a:pt x="1751844" y="21598"/>
                    <a:pt x="1751844" y="48241"/>
                  </a:cubicBezTo>
                  <a:lnTo>
                    <a:pt x="1751844" y="1160379"/>
                  </a:lnTo>
                  <a:cubicBezTo>
                    <a:pt x="1751844" y="1187022"/>
                    <a:pt x="1730246" y="1208621"/>
                    <a:pt x="1703603" y="1208621"/>
                  </a:cubicBezTo>
                  <a:lnTo>
                    <a:pt x="48241" y="1208621"/>
                  </a:lnTo>
                  <a:cubicBezTo>
                    <a:pt x="21598" y="1208621"/>
                    <a:pt x="0" y="1187022"/>
                    <a:pt x="0" y="1160379"/>
                  </a:cubicBezTo>
                  <a:lnTo>
                    <a:pt x="0" y="48241"/>
                  </a:lnTo>
                  <a:cubicBezTo>
                    <a:pt x="0" y="21598"/>
                    <a:pt x="21598" y="0"/>
                    <a:pt x="48241" y="0"/>
                  </a:cubicBezTo>
                  <a:close/>
                </a:path>
              </a:pathLst>
            </a:custGeom>
            <a:solidFill>
              <a:srgbClr val="CEB3C0"/>
            </a:solidFill>
          </p:spPr>
        </p:sp>
        <p:sp>
          <p:nvSpPr>
            <p:cNvPr name="TextBox 4" id="4"/>
            <p:cNvSpPr txBox="true"/>
            <p:nvPr/>
          </p:nvSpPr>
          <p:spPr>
            <a:xfrm>
              <a:off x="0" y="-38100"/>
              <a:ext cx="1751844" cy="1246721"/>
            </a:xfrm>
            <a:prstGeom prst="rect">
              <a:avLst/>
            </a:prstGeom>
          </p:spPr>
          <p:txBody>
            <a:bodyPr anchor="ctr" rtlCol="false" tIns="62509" lIns="62509" bIns="62509" rIns="62509"/>
            <a:lstStyle/>
            <a:p>
              <a:pPr algn="ctr">
                <a:lnSpc>
                  <a:spcPts val="2659"/>
                </a:lnSpc>
              </a:pPr>
            </a:p>
          </p:txBody>
        </p:sp>
      </p:grpSp>
      <p:sp>
        <p:nvSpPr>
          <p:cNvPr name="TextBox 5" id="5"/>
          <p:cNvSpPr txBox="true"/>
          <p:nvPr/>
        </p:nvSpPr>
        <p:spPr>
          <a:xfrm rot="0">
            <a:off x="3918390" y="895350"/>
            <a:ext cx="10451219" cy="1203325"/>
          </a:xfrm>
          <a:prstGeom prst="rect">
            <a:avLst/>
          </a:prstGeom>
        </p:spPr>
        <p:txBody>
          <a:bodyPr anchor="t" rtlCol="false" tIns="0" lIns="0" bIns="0" rIns="0">
            <a:spAutoFit/>
          </a:bodyPr>
          <a:lstStyle/>
          <a:p>
            <a:pPr algn="ctr">
              <a:lnSpc>
                <a:spcPts val="9799"/>
              </a:lnSpc>
            </a:pPr>
            <a:r>
              <a:rPr lang="en-US" sz="6999">
                <a:solidFill>
                  <a:srgbClr val="331C2C"/>
                </a:solidFill>
                <a:latin typeface="Cooper BT Bold"/>
              </a:rPr>
              <a:t>CHALLENGES FACED</a:t>
            </a:r>
          </a:p>
        </p:txBody>
      </p:sp>
      <p:sp>
        <p:nvSpPr>
          <p:cNvPr name="TextBox 6" id="6"/>
          <p:cNvSpPr txBox="true"/>
          <p:nvPr/>
        </p:nvSpPr>
        <p:spPr>
          <a:xfrm rot="0">
            <a:off x="2127121" y="3373477"/>
            <a:ext cx="6929147" cy="1898543"/>
          </a:xfrm>
          <a:prstGeom prst="rect">
            <a:avLst/>
          </a:prstGeom>
        </p:spPr>
        <p:txBody>
          <a:bodyPr anchor="t" rtlCol="false" tIns="0" lIns="0" bIns="0" rIns="0">
            <a:spAutoFit/>
          </a:bodyPr>
          <a:lstStyle/>
          <a:p>
            <a:pPr algn="l">
              <a:lnSpc>
                <a:spcPts val="5008"/>
              </a:lnSpc>
            </a:pPr>
            <a:r>
              <a:rPr lang="en-US" sz="3577">
                <a:solidFill>
                  <a:srgbClr val="331C2C"/>
                </a:solidFill>
                <a:latin typeface="Cooper BT Bold"/>
              </a:rPr>
              <a:t>Replacing the null value with what to get the accurate results</a:t>
            </a:r>
          </a:p>
        </p:txBody>
      </p:sp>
      <p:grpSp>
        <p:nvGrpSpPr>
          <p:cNvPr name="Group 7" id="7"/>
          <p:cNvGrpSpPr/>
          <p:nvPr/>
        </p:nvGrpSpPr>
        <p:grpSpPr>
          <a:xfrm rot="0">
            <a:off x="1606414" y="3154967"/>
            <a:ext cx="7944223" cy="5555224"/>
            <a:chOff x="0" y="0"/>
            <a:chExt cx="1751844" cy="1225027"/>
          </a:xfrm>
        </p:grpSpPr>
        <p:sp>
          <p:nvSpPr>
            <p:cNvPr name="Freeform 8" id="8"/>
            <p:cNvSpPr/>
            <p:nvPr/>
          </p:nvSpPr>
          <p:spPr>
            <a:xfrm flipH="false" flipV="false" rot="0">
              <a:off x="0" y="0"/>
              <a:ext cx="1751844" cy="1225027"/>
            </a:xfrm>
            <a:custGeom>
              <a:avLst/>
              <a:gdLst/>
              <a:ahLst/>
              <a:cxnLst/>
              <a:rect r="r" b="b" t="t" l="l"/>
              <a:pathLst>
                <a:path h="1225027" w="1751844">
                  <a:moveTo>
                    <a:pt x="49701" y="0"/>
                  </a:moveTo>
                  <a:lnTo>
                    <a:pt x="1702143" y="0"/>
                  </a:lnTo>
                  <a:cubicBezTo>
                    <a:pt x="1729592" y="0"/>
                    <a:pt x="1751844" y="22252"/>
                    <a:pt x="1751844" y="49701"/>
                  </a:cubicBezTo>
                  <a:lnTo>
                    <a:pt x="1751844" y="1175326"/>
                  </a:lnTo>
                  <a:cubicBezTo>
                    <a:pt x="1751844" y="1202775"/>
                    <a:pt x="1729592" y="1225027"/>
                    <a:pt x="1702143" y="1225027"/>
                  </a:cubicBezTo>
                  <a:lnTo>
                    <a:pt x="49701" y="1225027"/>
                  </a:lnTo>
                  <a:cubicBezTo>
                    <a:pt x="22252" y="1225027"/>
                    <a:pt x="0" y="1202775"/>
                    <a:pt x="0" y="1175326"/>
                  </a:cubicBezTo>
                  <a:lnTo>
                    <a:pt x="0" y="49701"/>
                  </a:lnTo>
                  <a:cubicBezTo>
                    <a:pt x="0" y="22252"/>
                    <a:pt x="22252" y="0"/>
                    <a:pt x="49701" y="0"/>
                  </a:cubicBezTo>
                  <a:close/>
                </a:path>
              </a:pathLst>
            </a:custGeom>
            <a:solidFill>
              <a:srgbClr val="CEB3C0"/>
            </a:solidFill>
          </p:spPr>
        </p:sp>
        <p:sp>
          <p:nvSpPr>
            <p:cNvPr name="TextBox 9" id="9"/>
            <p:cNvSpPr txBox="true"/>
            <p:nvPr/>
          </p:nvSpPr>
          <p:spPr>
            <a:xfrm>
              <a:off x="0" y="-38100"/>
              <a:ext cx="1751844" cy="1263127"/>
            </a:xfrm>
            <a:prstGeom prst="rect">
              <a:avLst/>
            </a:prstGeom>
          </p:spPr>
          <p:txBody>
            <a:bodyPr anchor="ctr" rtlCol="false" tIns="60673" lIns="60673" bIns="60673" rIns="60673"/>
            <a:lstStyle/>
            <a:p>
              <a:pPr algn="ctr">
                <a:lnSpc>
                  <a:spcPts val="2660"/>
                </a:lnSpc>
              </a:pPr>
            </a:p>
          </p:txBody>
        </p:sp>
      </p:grpSp>
      <p:sp>
        <p:nvSpPr>
          <p:cNvPr name="Freeform 10" id="10"/>
          <p:cNvSpPr/>
          <p:nvPr/>
        </p:nvSpPr>
        <p:spPr>
          <a:xfrm flipH="false" flipV="false" rot="10659771">
            <a:off x="16939064" y="7804610"/>
            <a:ext cx="3371126" cy="4478549"/>
          </a:xfrm>
          <a:custGeom>
            <a:avLst/>
            <a:gdLst/>
            <a:ahLst/>
            <a:cxnLst/>
            <a:rect r="r" b="b" t="t" l="l"/>
            <a:pathLst>
              <a:path h="4478549" w="3371126">
                <a:moveTo>
                  <a:pt x="0" y="0"/>
                </a:moveTo>
                <a:lnTo>
                  <a:pt x="3371126" y="0"/>
                </a:lnTo>
                <a:lnTo>
                  <a:pt x="3371126" y="4478549"/>
                </a:lnTo>
                <a:lnTo>
                  <a:pt x="0" y="44785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16479430" y="8470436"/>
            <a:ext cx="1193520" cy="1159060"/>
            <a:chOff x="0" y="0"/>
            <a:chExt cx="1591360" cy="1545414"/>
          </a:xfrm>
        </p:grpSpPr>
        <p:grpSp>
          <p:nvGrpSpPr>
            <p:cNvPr name="Group 12" id="12"/>
            <p:cNvGrpSpPr/>
            <p:nvPr/>
          </p:nvGrpSpPr>
          <p:grpSpPr>
            <a:xfrm rot="0">
              <a:off x="22973" y="0"/>
              <a:ext cx="1545414" cy="154541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B3C0"/>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0" y="209522"/>
              <a:ext cx="1591360" cy="1085516"/>
            </a:xfrm>
            <a:prstGeom prst="rect">
              <a:avLst/>
            </a:prstGeom>
          </p:spPr>
          <p:txBody>
            <a:bodyPr anchor="t" rtlCol="false" tIns="0" lIns="0" bIns="0" rIns="0">
              <a:spAutoFit/>
            </a:bodyPr>
            <a:lstStyle/>
            <a:p>
              <a:pPr algn="ctr">
                <a:lnSpc>
                  <a:spcPts val="6790"/>
                </a:lnSpc>
              </a:pPr>
              <a:r>
                <a:rPr lang="en-US" sz="4850">
                  <a:solidFill>
                    <a:srgbClr val="331C2C"/>
                  </a:solidFill>
                  <a:latin typeface="Cooper BT Bold"/>
                </a:rPr>
                <a:t>6</a:t>
              </a:r>
            </a:p>
          </p:txBody>
        </p:sp>
      </p:grpSp>
      <p:sp>
        <p:nvSpPr>
          <p:cNvPr name="Freeform 16" id="16"/>
          <p:cNvSpPr/>
          <p:nvPr/>
        </p:nvSpPr>
        <p:spPr>
          <a:xfrm flipH="false" flipV="false" rot="-10690362">
            <a:off x="14516937" y="-1346836"/>
            <a:ext cx="4134546" cy="4890324"/>
          </a:xfrm>
          <a:custGeom>
            <a:avLst/>
            <a:gdLst/>
            <a:ahLst/>
            <a:cxnLst/>
            <a:rect r="r" b="b" t="t" l="l"/>
            <a:pathLst>
              <a:path h="4890324" w="4134546">
                <a:moveTo>
                  <a:pt x="0" y="0"/>
                </a:moveTo>
                <a:lnTo>
                  <a:pt x="4134546" y="0"/>
                </a:lnTo>
                <a:lnTo>
                  <a:pt x="4134546" y="4890323"/>
                </a:lnTo>
                <a:lnTo>
                  <a:pt x="0" y="48903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889093" y="-1787536"/>
            <a:ext cx="3105152" cy="4125202"/>
          </a:xfrm>
          <a:custGeom>
            <a:avLst/>
            <a:gdLst/>
            <a:ahLst/>
            <a:cxnLst/>
            <a:rect r="r" b="b" t="t" l="l"/>
            <a:pathLst>
              <a:path h="4125202" w="3105152">
                <a:moveTo>
                  <a:pt x="0" y="0"/>
                </a:moveTo>
                <a:lnTo>
                  <a:pt x="3105152" y="0"/>
                </a:lnTo>
                <a:lnTo>
                  <a:pt x="3105152" y="4125202"/>
                </a:lnTo>
                <a:lnTo>
                  <a:pt x="0" y="41252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665646">
            <a:off x="-607849" y="7151772"/>
            <a:ext cx="4135775" cy="4891777"/>
          </a:xfrm>
          <a:custGeom>
            <a:avLst/>
            <a:gdLst/>
            <a:ahLst/>
            <a:cxnLst/>
            <a:rect r="r" b="b" t="t" l="l"/>
            <a:pathLst>
              <a:path h="4891777" w="4135775">
                <a:moveTo>
                  <a:pt x="0" y="0"/>
                </a:moveTo>
                <a:lnTo>
                  <a:pt x="4135775" y="0"/>
                </a:lnTo>
                <a:lnTo>
                  <a:pt x="4135775" y="4891776"/>
                </a:lnTo>
                <a:lnTo>
                  <a:pt x="0" y="48917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9" id="19"/>
          <p:cNvGrpSpPr/>
          <p:nvPr/>
        </p:nvGrpSpPr>
        <p:grpSpPr>
          <a:xfrm rot="0">
            <a:off x="1460038" y="2467523"/>
            <a:ext cx="7596230" cy="6654862"/>
            <a:chOff x="0" y="0"/>
            <a:chExt cx="10128306" cy="8873149"/>
          </a:xfrm>
        </p:grpSpPr>
        <p:sp>
          <p:nvSpPr>
            <p:cNvPr name="TextBox 20" id="20"/>
            <p:cNvSpPr txBox="true"/>
            <p:nvPr/>
          </p:nvSpPr>
          <p:spPr>
            <a:xfrm rot="0">
              <a:off x="0" y="-76200"/>
              <a:ext cx="6660011" cy="1037485"/>
            </a:xfrm>
            <a:prstGeom prst="rect">
              <a:avLst/>
            </a:prstGeom>
          </p:spPr>
          <p:txBody>
            <a:bodyPr anchor="t" rtlCol="false" tIns="0" lIns="0" bIns="0" rIns="0">
              <a:spAutoFit/>
            </a:bodyPr>
            <a:lstStyle/>
            <a:p>
              <a:pPr algn="l">
                <a:lnSpc>
                  <a:spcPts val="6553"/>
                </a:lnSpc>
              </a:pPr>
              <a:r>
                <a:rPr lang="en-US" sz="4681">
                  <a:solidFill>
                    <a:srgbClr val="EDE0D1"/>
                  </a:solidFill>
                  <a:latin typeface="Cooper BT Bold"/>
                </a:rPr>
                <a:t>First Challenge</a:t>
              </a:r>
            </a:p>
          </p:txBody>
        </p:sp>
        <p:sp>
          <p:nvSpPr>
            <p:cNvPr name="TextBox 21" id="21"/>
            <p:cNvSpPr txBox="true"/>
            <p:nvPr/>
          </p:nvSpPr>
          <p:spPr>
            <a:xfrm rot="0">
              <a:off x="609835" y="1230163"/>
              <a:ext cx="9518472" cy="2583087"/>
            </a:xfrm>
            <a:prstGeom prst="rect">
              <a:avLst/>
            </a:prstGeom>
          </p:spPr>
          <p:txBody>
            <a:bodyPr anchor="t" rtlCol="false" tIns="0" lIns="0" bIns="0" rIns="0">
              <a:spAutoFit/>
            </a:bodyPr>
            <a:lstStyle/>
            <a:p>
              <a:pPr algn="l">
                <a:lnSpc>
                  <a:spcPts val="5159"/>
                </a:lnSpc>
              </a:pPr>
              <a:r>
                <a:rPr lang="en-US" sz="3685">
                  <a:solidFill>
                    <a:srgbClr val="331C2C"/>
                  </a:solidFill>
                  <a:latin typeface="Cooper BT Bold"/>
                </a:rPr>
                <a:t>Replacing the null values with what values inorder to get accurate result.</a:t>
              </a:r>
            </a:p>
          </p:txBody>
        </p:sp>
        <p:sp>
          <p:nvSpPr>
            <p:cNvPr name="TextBox 22" id="22"/>
            <p:cNvSpPr txBox="true"/>
            <p:nvPr/>
          </p:nvSpPr>
          <p:spPr>
            <a:xfrm rot="0">
              <a:off x="609835" y="5420797"/>
              <a:ext cx="9518472" cy="3452352"/>
            </a:xfrm>
            <a:prstGeom prst="rect">
              <a:avLst/>
            </a:prstGeom>
          </p:spPr>
          <p:txBody>
            <a:bodyPr anchor="t" rtlCol="false" tIns="0" lIns="0" bIns="0" rIns="0">
              <a:spAutoFit/>
            </a:bodyPr>
            <a:lstStyle/>
            <a:p>
              <a:pPr algn="l">
                <a:lnSpc>
                  <a:spcPts val="5159"/>
                </a:lnSpc>
              </a:pPr>
              <a:r>
                <a:rPr lang="en-US" sz="3685">
                  <a:solidFill>
                    <a:srgbClr val="331C2C"/>
                  </a:solidFill>
                  <a:latin typeface="Cooper BT Bold"/>
                </a:rPr>
                <a:t>df['temp'].fillna(df['temp'].mean(), inplace=True)</a:t>
              </a:r>
            </a:p>
            <a:p>
              <a:pPr algn="l">
                <a:lnSpc>
                  <a:spcPts val="5159"/>
                </a:lnSpc>
              </a:pPr>
              <a:r>
                <a:rPr lang="en-US" sz="3685">
                  <a:solidFill>
                    <a:srgbClr val="331C2C"/>
                  </a:solidFill>
                  <a:latin typeface="Cooper BT Bold"/>
                </a:rPr>
                <a:t>Replaced with mean values</a:t>
              </a:r>
            </a:p>
            <a:p>
              <a:pPr algn="l">
                <a:lnSpc>
                  <a:spcPts val="5159"/>
                </a:lnSpc>
              </a:pPr>
            </a:p>
          </p:txBody>
        </p:sp>
        <p:sp>
          <p:nvSpPr>
            <p:cNvPr name="TextBox 23" id="23"/>
            <p:cNvSpPr txBox="true"/>
            <p:nvPr/>
          </p:nvSpPr>
          <p:spPr>
            <a:xfrm rot="0">
              <a:off x="889444" y="3997992"/>
              <a:ext cx="6660011" cy="1037485"/>
            </a:xfrm>
            <a:prstGeom prst="rect">
              <a:avLst/>
            </a:prstGeom>
          </p:spPr>
          <p:txBody>
            <a:bodyPr anchor="t" rtlCol="false" tIns="0" lIns="0" bIns="0" rIns="0">
              <a:spAutoFit/>
            </a:bodyPr>
            <a:lstStyle/>
            <a:p>
              <a:pPr algn="l">
                <a:lnSpc>
                  <a:spcPts val="6553"/>
                </a:lnSpc>
              </a:pPr>
              <a:r>
                <a:rPr lang="en-US" sz="4681">
                  <a:solidFill>
                    <a:srgbClr val="EDE0D1"/>
                  </a:solidFill>
                  <a:latin typeface="Cooper BT Bold"/>
                </a:rPr>
                <a:t>Solution</a:t>
              </a:r>
            </a:p>
          </p:txBody>
        </p:sp>
      </p:grpSp>
      <p:grpSp>
        <p:nvGrpSpPr>
          <p:cNvPr name="Group 24" id="24"/>
          <p:cNvGrpSpPr/>
          <p:nvPr/>
        </p:nvGrpSpPr>
        <p:grpSpPr>
          <a:xfrm rot="0">
            <a:off x="9856144" y="2467523"/>
            <a:ext cx="7675320" cy="6381274"/>
            <a:chOff x="0" y="0"/>
            <a:chExt cx="10233761" cy="8508365"/>
          </a:xfrm>
        </p:grpSpPr>
        <p:sp>
          <p:nvSpPr>
            <p:cNvPr name="TextBox 25" id="25"/>
            <p:cNvSpPr txBox="true"/>
            <p:nvPr/>
          </p:nvSpPr>
          <p:spPr>
            <a:xfrm rot="0">
              <a:off x="715289" y="1454178"/>
              <a:ext cx="9518472" cy="822267"/>
            </a:xfrm>
            <a:prstGeom prst="rect">
              <a:avLst/>
            </a:prstGeom>
          </p:spPr>
          <p:txBody>
            <a:bodyPr anchor="t" rtlCol="false" tIns="0" lIns="0" bIns="0" rIns="0">
              <a:spAutoFit/>
            </a:bodyPr>
            <a:lstStyle/>
            <a:p>
              <a:pPr algn="l">
                <a:lnSpc>
                  <a:spcPts val="5159"/>
                </a:lnSpc>
              </a:pPr>
              <a:r>
                <a:rPr lang="en-US" sz="3685">
                  <a:solidFill>
                    <a:srgbClr val="331C2C"/>
                  </a:solidFill>
                  <a:latin typeface="Cooper BT Bold"/>
                </a:rPr>
                <a:t>Merging two different dataset</a:t>
              </a:r>
            </a:p>
          </p:txBody>
        </p:sp>
        <p:sp>
          <p:nvSpPr>
            <p:cNvPr name="TextBox 26" id="26"/>
            <p:cNvSpPr txBox="true"/>
            <p:nvPr/>
          </p:nvSpPr>
          <p:spPr>
            <a:xfrm rot="0">
              <a:off x="0" y="-85725"/>
              <a:ext cx="8657286" cy="1076103"/>
            </a:xfrm>
            <a:prstGeom prst="rect">
              <a:avLst/>
            </a:prstGeom>
          </p:spPr>
          <p:txBody>
            <a:bodyPr anchor="t" rtlCol="false" tIns="0" lIns="0" bIns="0" rIns="0">
              <a:spAutoFit/>
            </a:bodyPr>
            <a:lstStyle/>
            <a:p>
              <a:pPr algn="l">
                <a:lnSpc>
                  <a:spcPts val="6752"/>
                </a:lnSpc>
              </a:pPr>
              <a:r>
                <a:rPr lang="en-US" sz="4823">
                  <a:solidFill>
                    <a:srgbClr val="EDE0D1"/>
                  </a:solidFill>
                  <a:latin typeface="Cooper BT Bold"/>
                </a:rPr>
                <a:t>Second Challenge</a:t>
              </a:r>
            </a:p>
          </p:txBody>
        </p:sp>
        <p:sp>
          <p:nvSpPr>
            <p:cNvPr name="TextBox 27" id="27"/>
            <p:cNvSpPr txBox="true"/>
            <p:nvPr/>
          </p:nvSpPr>
          <p:spPr>
            <a:xfrm rot="0">
              <a:off x="666721" y="2663227"/>
              <a:ext cx="8657286" cy="1076103"/>
            </a:xfrm>
            <a:prstGeom prst="rect">
              <a:avLst/>
            </a:prstGeom>
          </p:spPr>
          <p:txBody>
            <a:bodyPr anchor="t" rtlCol="false" tIns="0" lIns="0" bIns="0" rIns="0">
              <a:spAutoFit/>
            </a:bodyPr>
            <a:lstStyle/>
            <a:p>
              <a:pPr algn="l">
                <a:lnSpc>
                  <a:spcPts val="6752"/>
                </a:lnSpc>
              </a:pPr>
              <a:r>
                <a:rPr lang="en-US" sz="4823">
                  <a:solidFill>
                    <a:srgbClr val="EDE0D1"/>
                  </a:solidFill>
                  <a:latin typeface="Cooper BT Bold"/>
                </a:rPr>
                <a:t>Solution</a:t>
              </a:r>
            </a:p>
          </p:txBody>
        </p:sp>
        <p:sp>
          <p:nvSpPr>
            <p:cNvPr name="TextBox 28" id="28"/>
            <p:cNvSpPr txBox="true"/>
            <p:nvPr/>
          </p:nvSpPr>
          <p:spPr>
            <a:xfrm rot="0">
              <a:off x="715289" y="4175603"/>
              <a:ext cx="9518472" cy="4332762"/>
            </a:xfrm>
            <a:prstGeom prst="rect">
              <a:avLst/>
            </a:prstGeom>
          </p:spPr>
          <p:txBody>
            <a:bodyPr anchor="t" rtlCol="false" tIns="0" lIns="0" bIns="0" rIns="0">
              <a:spAutoFit/>
            </a:bodyPr>
            <a:lstStyle/>
            <a:p>
              <a:pPr algn="l">
                <a:lnSpc>
                  <a:spcPts val="5159"/>
                </a:lnSpc>
              </a:pPr>
              <a:r>
                <a:rPr lang="en-US" sz="3685">
                  <a:solidFill>
                    <a:srgbClr val="331C2C"/>
                  </a:solidFill>
                  <a:latin typeface="Cooper BT Bold"/>
                </a:rPr>
                <a:t>pd.merge(data, data2, how='outer')</a:t>
              </a:r>
            </a:p>
            <a:p>
              <a:pPr algn="l">
                <a:lnSpc>
                  <a:spcPts val="5159"/>
                </a:lnSpc>
              </a:pPr>
              <a:r>
                <a:rPr lang="en-US" sz="3685">
                  <a:solidFill>
                    <a:srgbClr val="331C2C"/>
                  </a:solidFill>
                  <a:latin typeface="Cooper BT Bold"/>
                </a:rPr>
                <a:t>Merged the dataset in the outer region</a:t>
              </a:r>
            </a:p>
            <a:p>
              <a:pPr algn="l">
                <a:lnSpc>
                  <a:spcPts val="5159"/>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E0D1"/>
        </a:solidFill>
      </p:bgPr>
    </p:bg>
    <p:spTree>
      <p:nvGrpSpPr>
        <p:cNvPr id="1" name=""/>
        <p:cNvGrpSpPr/>
        <p:nvPr/>
      </p:nvGrpSpPr>
      <p:grpSpPr>
        <a:xfrm>
          <a:off x="0" y="0"/>
          <a:ext cx="0" cy="0"/>
          <a:chOff x="0" y="0"/>
          <a:chExt cx="0" cy="0"/>
        </a:xfrm>
      </p:grpSpPr>
      <p:grpSp>
        <p:nvGrpSpPr>
          <p:cNvPr name="Group 2" id="2"/>
          <p:cNvGrpSpPr/>
          <p:nvPr/>
        </p:nvGrpSpPr>
        <p:grpSpPr>
          <a:xfrm rot="0">
            <a:off x="9856144" y="3063492"/>
            <a:ext cx="8184651" cy="5646698"/>
            <a:chOff x="0" y="0"/>
            <a:chExt cx="1751844" cy="1208621"/>
          </a:xfrm>
        </p:grpSpPr>
        <p:sp>
          <p:nvSpPr>
            <p:cNvPr name="Freeform 3" id="3"/>
            <p:cNvSpPr/>
            <p:nvPr/>
          </p:nvSpPr>
          <p:spPr>
            <a:xfrm flipH="false" flipV="false" rot="0">
              <a:off x="0" y="0"/>
              <a:ext cx="1751844" cy="1208621"/>
            </a:xfrm>
            <a:custGeom>
              <a:avLst/>
              <a:gdLst/>
              <a:ahLst/>
              <a:cxnLst/>
              <a:rect r="r" b="b" t="t" l="l"/>
              <a:pathLst>
                <a:path h="1208621" w="1751844">
                  <a:moveTo>
                    <a:pt x="48241" y="0"/>
                  </a:moveTo>
                  <a:lnTo>
                    <a:pt x="1703603" y="0"/>
                  </a:lnTo>
                  <a:cubicBezTo>
                    <a:pt x="1730246" y="0"/>
                    <a:pt x="1751844" y="21598"/>
                    <a:pt x="1751844" y="48241"/>
                  </a:cubicBezTo>
                  <a:lnTo>
                    <a:pt x="1751844" y="1160379"/>
                  </a:lnTo>
                  <a:cubicBezTo>
                    <a:pt x="1751844" y="1187022"/>
                    <a:pt x="1730246" y="1208621"/>
                    <a:pt x="1703603" y="1208621"/>
                  </a:cubicBezTo>
                  <a:lnTo>
                    <a:pt x="48241" y="1208621"/>
                  </a:lnTo>
                  <a:cubicBezTo>
                    <a:pt x="21598" y="1208621"/>
                    <a:pt x="0" y="1187022"/>
                    <a:pt x="0" y="1160379"/>
                  </a:cubicBezTo>
                  <a:lnTo>
                    <a:pt x="0" y="48241"/>
                  </a:lnTo>
                  <a:cubicBezTo>
                    <a:pt x="0" y="21598"/>
                    <a:pt x="21598" y="0"/>
                    <a:pt x="48241" y="0"/>
                  </a:cubicBezTo>
                  <a:close/>
                </a:path>
              </a:pathLst>
            </a:custGeom>
            <a:solidFill>
              <a:srgbClr val="CEB3C0"/>
            </a:solidFill>
          </p:spPr>
        </p:sp>
        <p:sp>
          <p:nvSpPr>
            <p:cNvPr name="TextBox 4" id="4"/>
            <p:cNvSpPr txBox="true"/>
            <p:nvPr/>
          </p:nvSpPr>
          <p:spPr>
            <a:xfrm>
              <a:off x="0" y="-38100"/>
              <a:ext cx="1751844" cy="1246721"/>
            </a:xfrm>
            <a:prstGeom prst="rect">
              <a:avLst/>
            </a:prstGeom>
          </p:spPr>
          <p:txBody>
            <a:bodyPr anchor="ctr" rtlCol="false" tIns="62509" lIns="62509" bIns="62509" rIns="62509"/>
            <a:lstStyle/>
            <a:p>
              <a:pPr algn="ctr">
                <a:lnSpc>
                  <a:spcPts val="2659"/>
                </a:lnSpc>
              </a:pPr>
            </a:p>
          </p:txBody>
        </p:sp>
      </p:grpSp>
      <p:sp>
        <p:nvSpPr>
          <p:cNvPr name="TextBox 5" id="5"/>
          <p:cNvSpPr txBox="true"/>
          <p:nvPr/>
        </p:nvSpPr>
        <p:spPr>
          <a:xfrm rot="0">
            <a:off x="3918390" y="895350"/>
            <a:ext cx="10451219" cy="1203325"/>
          </a:xfrm>
          <a:prstGeom prst="rect">
            <a:avLst/>
          </a:prstGeom>
        </p:spPr>
        <p:txBody>
          <a:bodyPr anchor="t" rtlCol="false" tIns="0" lIns="0" bIns="0" rIns="0">
            <a:spAutoFit/>
          </a:bodyPr>
          <a:lstStyle/>
          <a:p>
            <a:pPr algn="ctr">
              <a:lnSpc>
                <a:spcPts val="9799"/>
              </a:lnSpc>
            </a:pPr>
            <a:r>
              <a:rPr lang="en-US" sz="6999">
                <a:solidFill>
                  <a:srgbClr val="331C2C"/>
                </a:solidFill>
                <a:latin typeface="Cooper BT Bold"/>
              </a:rPr>
              <a:t>CHALLENGES FACED</a:t>
            </a:r>
          </a:p>
        </p:txBody>
      </p:sp>
      <p:sp>
        <p:nvSpPr>
          <p:cNvPr name="TextBox 6" id="6"/>
          <p:cNvSpPr txBox="true"/>
          <p:nvPr/>
        </p:nvSpPr>
        <p:spPr>
          <a:xfrm rot="0">
            <a:off x="2127121" y="3373477"/>
            <a:ext cx="6929147" cy="1898543"/>
          </a:xfrm>
          <a:prstGeom prst="rect">
            <a:avLst/>
          </a:prstGeom>
        </p:spPr>
        <p:txBody>
          <a:bodyPr anchor="t" rtlCol="false" tIns="0" lIns="0" bIns="0" rIns="0">
            <a:spAutoFit/>
          </a:bodyPr>
          <a:lstStyle/>
          <a:p>
            <a:pPr algn="l">
              <a:lnSpc>
                <a:spcPts val="5008"/>
              </a:lnSpc>
            </a:pPr>
            <a:r>
              <a:rPr lang="en-US" sz="3577">
                <a:solidFill>
                  <a:srgbClr val="331C2C"/>
                </a:solidFill>
                <a:latin typeface="Cooper BT Bold"/>
              </a:rPr>
              <a:t>Replacing the null value with what to get the accurate results</a:t>
            </a:r>
          </a:p>
        </p:txBody>
      </p:sp>
      <p:grpSp>
        <p:nvGrpSpPr>
          <p:cNvPr name="Group 7" id="7"/>
          <p:cNvGrpSpPr/>
          <p:nvPr/>
        </p:nvGrpSpPr>
        <p:grpSpPr>
          <a:xfrm rot="0">
            <a:off x="1606414" y="3154967"/>
            <a:ext cx="7944223" cy="5555224"/>
            <a:chOff x="0" y="0"/>
            <a:chExt cx="1751844" cy="1225027"/>
          </a:xfrm>
        </p:grpSpPr>
        <p:sp>
          <p:nvSpPr>
            <p:cNvPr name="Freeform 8" id="8"/>
            <p:cNvSpPr/>
            <p:nvPr/>
          </p:nvSpPr>
          <p:spPr>
            <a:xfrm flipH="false" flipV="false" rot="0">
              <a:off x="0" y="0"/>
              <a:ext cx="1751844" cy="1225027"/>
            </a:xfrm>
            <a:custGeom>
              <a:avLst/>
              <a:gdLst/>
              <a:ahLst/>
              <a:cxnLst/>
              <a:rect r="r" b="b" t="t" l="l"/>
              <a:pathLst>
                <a:path h="1225027" w="1751844">
                  <a:moveTo>
                    <a:pt x="49701" y="0"/>
                  </a:moveTo>
                  <a:lnTo>
                    <a:pt x="1702143" y="0"/>
                  </a:lnTo>
                  <a:cubicBezTo>
                    <a:pt x="1729592" y="0"/>
                    <a:pt x="1751844" y="22252"/>
                    <a:pt x="1751844" y="49701"/>
                  </a:cubicBezTo>
                  <a:lnTo>
                    <a:pt x="1751844" y="1175326"/>
                  </a:lnTo>
                  <a:cubicBezTo>
                    <a:pt x="1751844" y="1202775"/>
                    <a:pt x="1729592" y="1225027"/>
                    <a:pt x="1702143" y="1225027"/>
                  </a:cubicBezTo>
                  <a:lnTo>
                    <a:pt x="49701" y="1225027"/>
                  </a:lnTo>
                  <a:cubicBezTo>
                    <a:pt x="22252" y="1225027"/>
                    <a:pt x="0" y="1202775"/>
                    <a:pt x="0" y="1175326"/>
                  </a:cubicBezTo>
                  <a:lnTo>
                    <a:pt x="0" y="49701"/>
                  </a:lnTo>
                  <a:cubicBezTo>
                    <a:pt x="0" y="22252"/>
                    <a:pt x="22252" y="0"/>
                    <a:pt x="49701" y="0"/>
                  </a:cubicBezTo>
                  <a:close/>
                </a:path>
              </a:pathLst>
            </a:custGeom>
            <a:solidFill>
              <a:srgbClr val="CEB3C0"/>
            </a:solidFill>
          </p:spPr>
        </p:sp>
        <p:sp>
          <p:nvSpPr>
            <p:cNvPr name="TextBox 9" id="9"/>
            <p:cNvSpPr txBox="true"/>
            <p:nvPr/>
          </p:nvSpPr>
          <p:spPr>
            <a:xfrm>
              <a:off x="0" y="-38100"/>
              <a:ext cx="1751844" cy="1263127"/>
            </a:xfrm>
            <a:prstGeom prst="rect">
              <a:avLst/>
            </a:prstGeom>
          </p:spPr>
          <p:txBody>
            <a:bodyPr anchor="ctr" rtlCol="false" tIns="60673" lIns="60673" bIns="60673" rIns="60673"/>
            <a:lstStyle/>
            <a:p>
              <a:pPr algn="ctr">
                <a:lnSpc>
                  <a:spcPts val="2660"/>
                </a:lnSpc>
              </a:pPr>
            </a:p>
          </p:txBody>
        </p:sp>
      </p:grpSp>
      <p:sp>
        <p:nvSpPr>
          <p:cNvPr name="Freeform 10" id="10"/>
          <p:cNvSpPr/>
          <p:nvPr/>
        </p:nvSpPr>
        <p:spPr>
          <a:xfrm flipH="false" flipV="false" rot="10659771">
            <a:off x="16939064" y="7804610"/>
            <a:ext cx="3371126" cy="4478549"/>
          </a:xfrm>
          <a:custGeom>
            <a:avLst/>
            <a:gdLst/>
            <a:ahLst/>
            <a:cxnLst/>
            <a:rect r="r" b="b" t="t" l="l"/>
            <a:pathLst>
              <a:path h="4478549" w="3371126">
                <a:moveTo>
                  <a:pt x="0" y="0"/>
                </a:moveTo>
                <a:lnTo>
                  <a:pt x="3371126" y="0"/>
                </a:lnTo>
                <a:lnTo>
                  <a:pt x="3371126" y="4478549"/>
                </a:lnTo>
                <a:lnTo>
                  <a:pt x="0" y="44785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16479430" y="8470436"/>
            <a:ext cx="1193520" cy="1159060"/>
            <a:chOff x="0" y="0"/>
            <a:chExt cx="1591360" cy="1545414"/>
          </a:xfrm>
        </p:grpSpPr>
        <p:grpSp>
          <p:nvGrpSpPr>
            <p:cNvPr name="Group 12" id="12"/>
            <p:cNvGrpSpPr/>
            <p:nvPr/>
          </p:nvGrpSpPr>
          <p:grpSpPr>
            <a:xfrm rot="0">
              <a:off x="22973" y="0"/>
              <a:ext cx="1545414" cy="154541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B3C0"/>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0" y="209522"/>
              <a:ext cx="1591360" cy="1085516"/>
            </a:xfrm>
            <a:prstGeom prst="rect">
              <a:avLst/>
            </a:prstGeom>
          </p:spPr>
          <p:txBody>
            <a:bodyPr anchor="t" rtlCol="false" tIns="0" lIns="0" bIns="0" rIns="0">
              <a:spAutoFit/>
            </a:bodyPr>
            <a:lstStyle/>
            <a:p>
              <a:pPr algn="ctr">
                <a:lnSpc>
                  <a:spcPts val="6790"/>
                </a:lnSpc>
              </a:pPr>
              <a:r>
                <a:rPr lang="en-US" sz="4850">
                  <a:solidFill>
                    <a:srgbClr val="331C2C"/>
                  </a:solidFill>
                  <a:latin typeface="Cooper BT Bold"/>
                </a:rPr>
                <a:t>7</a:t>
              </a:r>
            </a:p>
          </p:txBody>
        </p:sp>
      </p:grpSp>
      <p:sp>
        <p:nvSpPr>
          <p:cNvPr name="Freeform 16" id="16"/>
          <p:cNvSpPr/>
          <p:nvPr/>
        </p:nvSpPr>
        <p:spPr>
          <a:xfrm flipH="false" flipV="false" rot="-10690362">
            <a:off x="14516937" y="-1346836"/>
            <a:ext cx="4134546" cy="4890324"/>
          </a:xfrm>
          <a:custGeom>
            <a:avLst/>
            <a:gdLst/>
            <a:ahLst/>
            <a:cxnLst/>
            <a:rect r="r" b="b" t="t" l="l"/>
            <a:pathLst>
              <a:path h="4890324" w="4134546">
                <a:moveTo>
                  <a:pt x="0" y="0"/>
                </a:moveTo>
                <a:lnTo>
                  <a:pt x="4134546" y="0"/>
                </a:lnTo>
                <a:lnTo>
                  <a:pt x="4134546" y="4890323"/>
                </a:lnTo>
                <a:lnTo>
                  <a:pt x="0" y="48903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889093" y="-1787536"/>
            <a:ext cx="3105152" cy="4125202"/>
          </a:xfrm>
          <a:custGeom>
            <a:avLst/>
            <a:gdLst/>
            <a:ahLst/>
            <a:cxnLst/>
            <a:rect r="r" b="b" t="t" l="l"/>
            <a:pathLst>
              <a:path h="4125202" w="3105152">
                <a:moveTo>
                  <a:pt x="0" y="0"/>
                </a:moveTo>
                <a:lnTo>
                  <a:pt x="3105152" y="0"/>
                </a:lnTo>
                <a:lnTo>
                  <a:pt x="3105152" y="4125202"/>
                </a:lnTo>
                <a:lnTo>
                  <a:pt x="0" y="41252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665646">
            <a:off x="-607849" y="7151772"/>
            <a:ext cx="4135775" cy="4891777"/>
          </a:xfrm>
          <a:custGeom>
            <a:avLst/>
            <a:gdLst/>
            <a:ahLst/>
            <a:cxnLst/>
            <a:rect r="r" b="b" t="t" l="l"/>
            <a:pathLst>
              <a:path h="4891777" w="4135775">
                <a:moveTo>
                  <a:pt x="0" y="0"/>
                </a:moveTo>
                <a:lnTo>
                  <a:pt x="4135775" y="0"/>
                </a:lnTo>
                <a:lnTo>
                  <a:pt x="4135775" y="4891776"/>
                </a:lnTo>
                <a:lnTo>
                  <a:pt x="0" y="48917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460038" y="2391323"/>
            <a:ext cx="4995008" cy="797164"/>
          </a:xfrm>
          <a:prstGeom prst="rect">
            <a:avLst/>
          </a:prstGeom>
        </p:spPr>
        <p:txBody>
          <a:bodyPr anchor="t" rtlCol="false" tIns="0" lIns="0" bIns="0" rIns="0">
            <a:spAutoFit/>
          </a:bodyPr>
          <a:lstStyle/>
          <a:p>
            <a:pPr algn="l">
              <a:lnSpc>
                <a:spcPts val="6553"/>
              </a:lnSpc>
            </a:pPr>
            <a:r>
              <a:rPr lang="en-US" sz="4681">
                <a:solidFill>
                  <a:srgbClr val="EDE0D1"/>
                </a:solidFill>
                <a:latin typeface="Cooper BT Bold"/>
              </a:rPr>
              <a:t>Third Challenge</a:t>
            </a:r>
          </a:p>
        </p:txBody>
      </p:sp>
      <p:sp>
        <p:nvSpPr>
          <p:cNvPr name="TextBox 20" id="20"/>
          <p:cNvSpPr txBox="true"/>
          <p:nvPr/>
        </p:nvSpPr>
        <p:spPr>
          <a:xfrm rot="0">
            <a:off x="1917414" y="3373477"/>
            <a:ext cx="7138854" cy="1293677"/>
          </a:xfrm>
          <a:prstGeom prst="rect">
            <a:avLst/>
          </a:prstGeom>
        </p:spPr>
        <p:txBody>
          <a:bodyPr anchor="t" rtlCol="false" tIns="0" lIns="0" bIns="0" rIns="0">
            <a:spAutoFit/>
          </a:bodyPr>
          <a:lstStyle/>
          <a:p>
            <a:pPr algn="l">
              <a:lnSpc>
                <a:spcPts val="5159"/>
              </a:lnSpc>
            </a:pPr>
            <a:r>
              <a:rPr lang="en-US" sz="3685">
                <a:solidFill>
                  <a:srgbClr val="331C2C"/>
                </a:solidFill>
                <a:latin typeface="Cooper BT Bold"/>
              </a:rPr>
              <a:t>Date and time column cannot be fitted in box plot</a:t>
            </a:r>
          </a:p>
        </p:txBody>
      </p:sp>
      <p:sp>
        <p:nvSpPr>
          <p:cNvPr name="TextBox 21" id="21"/>
          <p:cNvSpPr txBox="true"/>
          <p:nvPr/>
        </p:nvSpPr>
        <p:spPr>
          <a:xfrm rot="0">
            <a:off x="1917414" y="5684957"/>
            <a:ext cx="7138854" cy="3266240"/>
          </a:xfrm>
          <a:prstGeom prst="rect">
            <a:avLst/>
          </a:prstGeom>
        </p:spPr>
        <p:txBody>
          <a:bodyPr anchor="t" rtlCol="false" tIns="0" lIns="0" bIns="0" rIns="0">
            <a:spAutoFit/>
          </a:bodyPr>
          <a:lstStyle/>
          <a:p>
            <a:pPr algn="l">
              <a:lnSpc>
                <a:spcPts val="5159"/>
              </a:lnSpc>
            </a:pPr>
            <a:r>
              <a:rPr lang="en-US" sz="3685">
                <a:solidFill>
                  <a:srgbClr val="331C2C"/>
                </a:solidFill>
                <a:latin typeface="Cooper BT Bold"/>
              </a:rPr>
              <a:t>merged_data['Timestamp'] = merged_data['Timestamp'].astype('int64')</a:t>
            </a:r>
          </a:p>
          <a:p>
            <a:pPr algn="l">
              <a:lnSpc>
                <a:spcPts val="5159"/>
              </a:lnSpc>
            </a:pPr>
            <a:r>
              <a:rPr lang="en-US" sz="3685">
                <a:solidFill>
                  <a:srgbClr val="331C2C"/>
                </a:solidFill>
                <a:latin typeface="Cooper BT Bold"/>
              </a:rPr>
              <a:t>Converted into timestamp </a:t>
            </a:r>
          </a:p>
          <a:p>
            <a:pPr algn="l">
              <a:lnSpc>
                <a:spcPts val="5159"/>
              </a:lnSpc>
            </a:pPr>
          </a:p>
        </p:txBody>
      </p:sp>
      <p:sp>
        <p:nvSpPr>
          <p:cNvPr name="TextBox 22" id="22"/>
          <p:cNvSpPr txBox="true"/>
          <p:nvPr/>
        </p:nvSpPr>
        <p:spPr>
          <a:xfrm rot="0">
            <a:off x="2127121" y="4706818"/>
            <a:ext cx="4995008" cy="797164"/>
          </a:xfrm>
          <a:prstGeom prst="rect">
            <a:avLst/>
          </a:prstGeom>
        </p:spPr>
        <p:txBody>
          <a:bodyPr anchor="t" rtlCol="false" tIns="0" lIns="0" bIns="0" rIns="0">
            <a:spAutoFit/>
          </a:bodyPr>
          <a:lstStyle/>
          <a:p>
            <a:pPr algn="l">
              <a:lnSpc>
                <a:spcPts val="6553"/>
              </a:lnSpc>
            </a:pPr>
            <a:r>
              <a:rPr lang="en-US" sz="4681">
                <a:solidFill>
                  <a:srgbClr val="EDE0D1"/>
                </a:solidFill>
                <a:latin typeface="Cooper BT Bold"/>
              </a:rPr>
              <a:t>Solution</a:t>
            </a:r>
          </a:p>
        </p:txBody>
      </p:sp>
      <p:grpSp>
        <p:nvGrpSpPr>
          <p:cNvPr name="Group 23" id="23"/>
          <p:cNvGrpSpPr/>
          <p:nvPr/>
        </p:nvGrpSpPr>
        <p:grpSpPr>
          <a:xfrm rot="0">
            <a:off x="9856144" y="2467523"/>
            <a:ext cx="7194949" cy="6600047"/>
            <a:chOff x="0" y="0"/>
            <a:chExt cx="9593265" cy="8800063"/>
          </a:xfrm>
        </p:grpSpPr>
        <p:sp>
          <p:nvSpPr>
            <p:cNvPr name="TextBox 24" id="24"/>
            <p:cNvSpPr txBox="true"/>
            <p:nvPr/>
          </p:nvSpPr>
          <p:spPr>
            <a:xfrm rot="0">
              <a:off x="670521" y="1358993"/>
              <a:ext cx="8922744" cy="774977"/>
            </a:xfrm>
            <a:prstGeom prst="rect">
              <a:avLst/>
            </a:prstGeom>
          </p:spPr>
          <p:txBody>
            <a:bodyPr anchor="t" rtlCol="false" tIns="0" lIns="0" bIns="0" rIns="0">
              <a:spAutoFit/>
            </a:bodyPr>
            <a:lstStyle/>
            <a:p>
              <a:pPr algn="l">
                <a:lnSpc>
                  <a:spcPts val="4836"/>
                </a:lnSpc>
              </a:pPr>
              <a:r>
                <a:rPr lang="en-US" sz="3454">
                  <a:solidFill>
                    <a:srgbClr val="331C2C"/>
                  </a:solidFill>
                  <a:latin typeface="Cooper BT Bold"/>
                </a:rPr>
                <a:t>Customization of plot</a:t>
              </a:r>
            </a:p>
          </p:txBody>
        </p:sp>
        <p:sp>
          <p:nvSpPr>
            <p:cNvPr name="TextBox 25" id="25"/>
            <p:cNvSpPr txBox="true"/>
            <p:nvPr/>
          </p:nvSpPr>
          <p:spPr>
            <a:xfrm rot="0">
              <a:off x="0" y="-85725"/>
              <a:ext cx="8115457" cy="1014118"/>
            </a:xfrm>
            <a:prstGeom prst="rect">
              <a:avLst/>
            </a:prstGeom>
          </p:spPr>
          <p:txBody>
            <a:bodyPr anchor="t" rtlCol="false" tIns="0" lIns="0" bIns="0" rIns="0">
              <a:spAutoFit/>
            </a:bodyPr>
            <a:lstStyle/>
            <a:p>
              <a:pPr algn="l">
                <a:lnSpc>
                  <a:spcPts val="6329"/>
                </a:lnSpc>
              </a:pPr>
              <a:r>
                <a:rPr lang="en-US" sz="4521">
                  <a:solidFill>
                    <a:srgbClr val="EDE0D1"/>
                  </a:solidFill>
                  <a:latin typeface="Cooper BT Bold"/>
                </a:rPr>
                <a:t>Fourth Challenge</a:t>
              </a:r>
            </a:p>
          </p:txBody>
        </p:sp>
        <p:sp>
          <p:nvSpPr>
            <p:cNvPr name="TextBox 26" id="26"/>
            <p:cNvSpPr txBox="true"/>
            <p:nvPr/>
          </p:nvSpPr>
          <p:spPr>
            <a:xfrm rot="0">
              <a:off x="624994" y="2491180"/>
              <a:ext cx="8115457" cy="1014118"/>
            </a:xfrm>
            <a:prstGeom prst="rect">
              <a:avLst/>
            </a:prstGeom>
          </p:spPr>
          <p:txBody>
            <a:bodyPr anchor="t" rtlCol="false" tIns="0" lIns="0" bIns="0" rIns="0">
              <a:spAutoFit/>
            </a:bodyPr>
            <a:lstStyle/>
            <a:p>
              <a:pPr algn="l">
                <a:lnSpc>
                  <a:spcPts val="6329"/>
                </a:lnSpc>
              </a:pPr>
              <a:r>
                <a:rPr lang="en-US" sz="4521">
                  <a:solidFill>
                    <a:srgbClr val="EDE0D1"/>
                  </a:solidFill>
                  <a:latin typeface="Cooper BT Bold"/>
                </a:rPr>
                <a:t>Solution</a:t>
              </a:r>
            </a:p>
          </p:txBody>
        </p:sp>
        <p:sp>
          <p:nvSpPr>
            <p:cNvPr name="TextBox 27" id="27"/>
            <p:cNvSpPr txBox="true"/>
            <p:nvPr/>
          </p:nvSpPr>
          <p:spPr>
            <a:xfrm rot="0">
              <a:off x="670521" y="3910094"/>
              <a:ext cx="8922744" cy="4889969"/>
            </a:xfrm>
            <a:prstGeom prst="rect">
              <a:avLst/>
            </a:prstGeom>
          </p:spPr>
          <p:txBody>
            <a:bodyPr anchor="t" rtlCol="false" tIns="0" lIns="0" bIns="0" rIns="0">
              <a:spAutoFit/>
            </a:bodyPr>
            <a:lstStyle/>
            <a:p>
              <a:pPr algn="just">
                <a:lnSpc>
                  <a:spcPts val="4836"/>
                </a:lnSpc>
              </a:pPr>
              <a:r>
                <a:rPr lang="en-US" sz="3454">
                  <a:solidFill>
                    <a:srgbClr val="331C2C"/>
                  </a:solidFill>
                  <a:latin typeface="Cooper BT Bold"/>
                </a:rPr>
                <a:t>When only two plots needed in the whole dataset then best solution is seaborn library which gives you option to choose columns and styles</a:t>
              </a:r>
            </a:p>
            <a:p>
              <a:pPr algn="just">
                <a:lnSpc>
                  <a:spcPts val="4836"/>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E0D1"/>
        </a:solidFill>
      </p:bgPr>
    </p:bg>
    <p:spTree>
      <p:nvGrpSpPr>
        <p:cNvPr id="1" name=""/>
        <p:cNvGrpSpPr/>
        <p:nvPr/>
      </p:nvGrpSpPr>
      <p:grpSpPr>
        <a:xfrm>
          <a:off x="0" y="0"/>
          <a:ext cx="0" cy="0"/>
          <a:chOff x="0" y="0"/>
          <a:chExt cx="0" cy="0"/>
        </a:xfrm>
      </p:grpSpPr>
      <p:sp>
        <p:nvSpPr>
          <p:cNvPr name="TextBox 2" id="2"/>
          <p:cNvSpPr txBox="true"/>
          <p:nvPr/>
        </p:nvSpPr>
        <p:spPr>
          <a:xfrm rot="0">
            <a:off x="1958139" y="2816047"/>
            <a:ext cx="8932259" cy="4573270"/>
          </a:xfrm>
          <a:prstGeom prst="rect">
            <a:avLst/>
          </a:prstGeom>
        </p:spPr>
        <p:txBody>
          <a:bodyPr anchor="t" rtlCol="false" tIns="0" lIns="0" bIns="0" rIns="0">
            <a:spAutoFit/>
          </a:bodyPr>
          <a:lstStyle/>
          <a:p>
            <a:pPr algn="l">
              <a:lnSpc>
                <a:spcPts val="5179"/>
              </a:lnSpc>
            </a:pPr>
            <a:r>
              <a:rPr lang="en-US" sz="3699">
                <a:solidFill>
                  <a:srgbClr val="331C2C"/>
                </a:solidFill>
                <a:latin typeface="Cooper BT Bold"/>
              </a:rPr>
              <a:t>With the given dataset and techniques performed in it, there was not much of outliers found in the dataset still learned the data cleaning method with multiple functions especially explored lot about box plot and central tendency method</a:t>
            </a:r>
          </a:p>
        </p:txBody>
      </p:sp>
      <p:grpSp>
        <p:nvGrpSpPr>
          <p:cNvPr name="Group 3" id="3"/>
          <p:cNvGrpSpPr>
            <a:grpSpLocks noChangeAspect="true"/>
          </p:cNvGrpSpPr>
          <p:nvPr/>
        </p:nvGrpSpPr>
        <p:grpSpPr>
          <a:xfrm rot="0">
            <a:off x="11430015" y="2332087"/>
            <a:ext cx="5444578" cy="5423311"/>
            <a:chOff x="0" y="0"/>
            <a:chExt cx="6502400" cy="6477000"/>
          </a:xfrm>
        </p:grpSpPr>
        <p:sp>
          <p:nvSpPr>
            <p:cNvPr name="Freeform 4" id="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4712" t="0" r="-24712" b="0"/>
              </a:stretch>
            </a:blipFill>
          </p:spPr>
        </p:sp>
        <p:sp>
          <p:nvSpPr>
            <p:cNvPr name="Freeform 5" id="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CEB3C0"/>
            </a:solidFill>
          </p:spPr>
        </p:sp>
      </p:grpSp>
      <p:sp>
        <p:nvSpPr>
          <p:cNvPr name="Freeform 6" id="6"/>
          <p:cNvSpPr/>
          <p:nvPr/>
        </p:nvSpPr>
        <p:spPr>
          <a:xfrm flipH="false" flipV="false" rot="10659771">
            <a:off x="16939064" y="7804610"/>
            <a:ext cx="3371126" cy="4478549"/>
          </a:xfrm>
          <a:custGeom>
            <a:avLst/>
            <a:gdLst/>
            <a:ahLst/>
            <a:cxnLst/>
            <a:rect r="r" b="b" t="t" l="l"/>
            <a:pathLst>
              <a:path h="4478549" w="3371126">
                <a:moveTo>
                  <a:pt x="0" y="0"/>
                </a:moveTo>
                <a:lnTo>
                  <a:pt x="3371126" y="0"/>
                </a:lnTo>
                <a:lnTo>
                  <a:pt x="3371126" y="4478549"/>
                </a:lnTo>
                <a:lnTo>
                  <a:pt x="0" y="44785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6479430" y="8470436"/>
            <a:ext cx="1193520" cy="1159060"/>
            <a:chOff x="0" y="0"/>
            <a:chExt cx="1591360" cy="1545414"/>
          </a:xfrm>
        </p:grpSpPr>
        <p:grpSp>
          <p:nvGrpSpPr>
            <p:cNvPr name="Group 8" id="8"/>
            <p:cNvGrpSpPr/>
            <p:nvPr/>
          </p:nvGrpSpPr>
          <p:grpSpPr>
            <a:xfrm rot="0">
              <a:off x="22973" y="0"/>
              <a:ext cx="1545414" cy="154541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EB3C0"/>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209522"/>
              <a:ext cx="1591360" cy="1076140"/>
            </a:xfrm>
            <a:prstGeom prst="rect">
              <a:avLst/>
            </a:prstGeom>
          </p:spPr>
          <p:txBody>
            <a:bodyPr anchor="t" rtlCol="false" tIns="0" lIns="0" bIns="0" rIns="0">
              <a:spAutoFit/>
            </a:bodyPr>
            <a:lstStyle/>
            <a:p>
              <a:pPr algn="ctr">
                <a:lnSpc>
                  <a:spcPts val="6790"/>
                </a:lnSpc>
              </a:pPr>
              <a:r>
                <a:rPr lang="en-US" sz="4850">
                  <a:solidFill>
                    <a:srgbClr val="331C2C"/>
                  </a:solidFill>
                  <a:latin typeface="Cooper BT Bold"/>
                </a:rPr>
                <a:t>12</a:t>
              </a:r>
            </a:p>
          </p:txBody>
        </p:sp>
      </p:grpSp>
      <p:sp>
        <p:nvSpPr>
          <p:cNvPr name="TextBox 12" id="12"/>
          <p:cNvSpPr txBox="true"/>
          <p:nvPr/>
        </p:nvSpPr>
        <p:spPr>
          <a:xfrm rot="0">
            <a:off x="3679044" y="895350"/>
            <a:ext cx="10929913" cy="1204191"/>
          </a:xfrm>
          <a:prstGeom prst="rect">
            <a:avLst/>
          </a:prstGeom>
        </p:spPr>
        <p:txBody>
          <a:bodyPr anchor="t" rtlCol="false" tIns="0" lIns="0" bIns="0" rIns="0">
            <a:spAutoFit/>
          </a:bodyPr>
          <a:lstStyle/>
          <a:p>
            <a:pPr algn="ctr">
              <a:lnSpc>
                <a:spcPts val="9799"/>
              </a:lnSpc>
            </a:pPr>
            <a:r>
              <a:rPr lang="en-US" sz="6999">
                <a:solidFill>
                  <a:srgbClr val="331C2C"/>
                </a:solidFill>
                <a:latin typeface="Cooper BT Bold"/>
              </a:rPr>
              <a:t>CONCLUSION</a:t>
            </a:r>
          </a:p>
        </p:txBody>
      </p:sp>
      <p:sp>
        <p:nvSpPr>
          <p:cNvPr name="Freeform 13" id="13"/>
          <p:cNvSpPr/>
          <p:nvPr/>
        </p:nvSpPr>
        <p:spPr>
          <a:xfrm flipH="false" flipV="false" rot="-10690362">
            <a:off x="14516937" y="-1346836"/>
            <a:ext cx="4134546" cy="4890324"/>
          </a:xfrm>
          <a:custGeom>
            <a:avLst/>
            <a:gdLst/>
            <a:ahLst/>
            <a:cxnLst/>
            <a:rect r="r" b="b" t="t" l="l"/>
            <a:pathLst>
              <a:path h="4890324" w="4134546">
                <a:moveTo>
                  <a:pt x="0" y="0"/>
                </a:moveTo>
                <a:lnTo>
                  <a:pt x="4134546" y="0"/>
                </a:lnTo>
                <a:lnTo>
                  <a:pt x="4134546" y="4890323"/>
                </a:lnTo>
                <a:lnTo>
                  <a:pt x="0" y="48903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889093" y="-1787536"/>
            <a:ext cx="3105152" cy="4125202"/>
          </a:xfrm>
          <a:custGeom>
            <a:avLst/>
            <a:gdLst/>
            <a:ahLst/>
            <a:cxnLst/>
            <a:rect r="r" b="b" t="t" l="l"/>
            <a:pathLst>
              <a:path h="4125202" w="3105152">
                <a:moveTo>
                  <a:pt x="0" y="0"/>
                </a:moveTo>
                <a:lnTo>
                  <a:pt x="3105152" y="0"/>
                </a:lnTo>
                <a:lnTo>
                  <a:pt x="3105152" y="4125202"/>
                </a:lnTo>
                <a:lnTo>
                  <a:pt x="0" y="41252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665646">
            <a:off x="-607849" y="7151772"/>
            <a:ext cx="4135775" cy="4891777"/>
          </a:xfrm>
          <a:custGeom>
            <a:avLst/>
            <a:gdLst/>
            <a:ahLst/>
            <a:cxnLst/>
            <a:rect r="r" b="b" t="t" l="l"/>
            <a:pathLst>
              <a:path h="4891777" w="4135775">
                <a:moveTo>
                  <a:pt x="0" y="0"/>
                </a:moveTo>
                <a:lnTo>
                  <a:pt x="4135775" y="0"/>
                </a:lnTo>
                <a:lnTo>
                  <a:pt x="4135775" y="4891776"/>
                </a:lnTo>
                <a:lnTo>
                  <a:pt x="0" y="48917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DAGEFAn3iWQ</dc:identifier>
  <dcterms:modified xsi:type="dcterms:W3CDTF">2011-08-01T06:04:30Z</dcterms:modified>
  <cp:revision>1</cp:revision>
  <dc:title>Project 2</dc:title>
</cp:coreProperties>
</file>